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18966E-F6B1-4F11-A867-13963EF84A93}" type="datetimeFigureOut">
              <a:rPr lang="sv-SE" smtClean="0"/>
              <a:t>2019-11-28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9A31A5-5E3F-4B58-9810-4B96684EE3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3157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2018-02-21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C9DD1CB-DD7E-47C0-8C73-DFDF434617D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408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Header Placeholder 3"/>
          <p:cNvSpPr txBox="1"/>
          <p:nvPr/>
        </p:nvSpPr>
        <p:spPr>
          <a:xfrm>
            <a:off x="0" y="0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Ericsson Hilda Light" pitchFamily="2"/>
              </a:rPr>
              <a:t> </a:t>
            </a:r>
          </a:p>
        </p:txBody>
      </p:sp>
      <p:sp>
        <p:nvSpPr>
          <p:cNvPr id="5" name="Date Placeholder 4"/>
          <p:cNvSpPr txBox="1"/>
          <p:nvPr/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Ericsson Hilda Light" pitchFamily="2"/>
              </a:rPr>
              <a:t>2018-02-21 </a:t>
            </a:r>
          </a:p>
        </p:txBody>
      </p:sp>
      <p:sp>
        <p:nvSpPr>
          <p:cNvPr id="6" name="Footer Placeholder 5"/>
          <p:cNvSpPr txBox="1"/>
          <p:nvPr/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Ericsson Hilda Light" pitchFamily="2"/>
              </a:rPr>
              <a:t> </a:t>
            </a:r>
          </a:p>
        </p:txBody>
      </p:sp>
      <p:sp>
        <p:nvSpPr>
          <p:cNvPr id="7" name="Slide Number Placeholder 6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3C28939-CBE0-4BE0-B3F6-DFF76888B255}" type="slidenum">
              <a:t>10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Ericsson Hilda Light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082690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BA532-4F2F-4356-B8B2-2ADB606EBE38}" type="datetimeFigureOut">
              <a:rPr lang="sv-SE" smtClean="0"/>
              <a:t>2019-11-28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E3592-E5D4-4B8D-A80C-DD53E1F7EB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3315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BA532-4F2F-4356-B8B2-2ADB606EBE38}" type="datetimeFigureOut">
              <a:rPr lang="sv-SE" smtClean="0"/>
              <a:t>2019-11-28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E3592-E5D4-4B8D-A80C-DD53E1F7EB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096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BA532-4F2F-4356-B8B2-2ADB606EBE38}" type="datetimeFigureOut">
              <a:rPr lang="sv-SE" smtClean="0"/>
              <a:t>2019-11-28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E3592-E5D4-4B8D-A80C-DD53E1F7EB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97518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_TM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6"/>
          </a:xfrm>
        </p:spPr>
        <p:txBody>
          <a:bodyPr/>
          <a:lstStyle>
            <a:lvl1pPr>
              <a:lnSpc>
                <a:spcPct val="85000"/>
              </a:lnSpc>
              <a:defRPr sz="6000" b="0" kern="1400" spc="-160" baseline="0">
                <a:latin typeface="+mj-lt"/>
              </a:defRPr>
            </a:lvl1pPr>
          </a:lstStyle>
          <a:p>
            <a:r>
              <a:rPr lang="en-US" dirty="0"/>
              <a:t>Presentation title,</a:t>
            </a:r>
            <a:br>
              <a:rPr lang="en-US" dirty="0"/>
            </a:br>
            <a:r>
              <a:rPr lang="en-US" dirty="0"/>
              <a:t>Ericsson Hilda Light 60pt,</a:t>
            </a:r>
            <a:br>
              <a:rPr lang="en-US" dirty="0"/>
            </a:br>
            <a:r>
              <a:rPr lang="en-US" dirty="0"/>
              <a:t>Ericsson Black,</a:t>
            </a:r>
            <a:br>
              <a:rPr lang="en-US" dirty="0"/>
            </a:br>
            <a:r>
              <a:rPr lang="en-US" dirty="0"/>
              <a:t>max 4-lines</a:t>
            </a:r>
          </a:p>
        </p:txBody>
      </p:sp>
      <p:sp>
        <p:nvSpPr>
          <p:cNvPr id="22530" name="SubTitle_TM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4" cy="2087563"/>
          </a:xfrm>
          <a:prstGeom prst="rect">
            <a:avLst/>
          </a:prstGeom>
        </p:spPr>
        <p:txBody>
          <a:bodyPr lIns="7200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Presentation description/subtitle</a:t>
            </a:r>
            <a:br>
              <a:rPr lang="en-US" dirty="0"/>
            </a:br>
            <a:r>
              <a:rPr lang="en-US" dirty="0"/>
              <a:t>Ericsson Hilda 20pt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6240463" y="6237288"/>
            <a:ext cx="1910479" cy="287336"/>
          </a:xfrm>
          <a:prstGeom prst="rect">
            <a:avLst/>
          </a:prstGeom>
        </p:spPr>
        <p:txBody>
          <a:bodyPr wrap="none" anchor="b"/>
          <a:lstStyle>
            <a:lvl1pPr marL="0" indent="0" algn="r">
              <a:buNone/>
              <a:defRPr sz="1200">
                <a:latin typeface="+mn-lt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8229600" y="6237287"/>
            <a:ext cx="2515041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rIns="0" anchor="b"/>
          <a:lstStyle>
            <a:lvl1pPr marL="0" indent="0" algn="ctr">
              <a:buNone/>
              <a:defRPr lang="en-US" sz="1200" dirty="0">
                <a:latin typeface="+mn-lt"/>
              </a:defRPr>
            </a:lvl1pPr>
          </a:lstStyle>
          <a:p>
            <a:r>
              <a:rPr lang="en-US" dirty="0"/>
              <a:t>Organization</a:t>
            </a:r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2" hasCustomPrompt="1"/>
          </p:nvPr>
        </p:nvSpPr>
        <p:spPr>
          <a:xfrm>
            <a:off x="10811951" y="6237287"/>
            <a:ext cx="897503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rIns="0" anchor="b"/>
          <a:lstStyle>
            <a:lvl1pPr marL="0" indent="0" algn="ctr">
              <a:buNone/>
              <a:defRPr lang="en-US" sz="1200" dirty="0">
                <a:latin typeface="+mn-lt"/>
              </a:defRPr>
            </a:lvl1pPr>
          </a:lstStyle>
          <a:p>
            <a:pPr lvl="0"/>
            <a:r>
              <a:rPr lang="en-US" dirty="0"/>
              <a:t>YYYY-MM-DD</a:t>
            </a:r>
          </a:p>
        </p:txBody>
      </p:sp>
    </p:spTree>
    <p:extLst>
      <p:ext uri="{BB962C8B-B14F-4D97-AF65-F5344CB8AC3E}">
        <p14:creationId xmlns:p14="http://schemas.microsoft.com/office/powerpoint/2010/main" val="3623806569"/>
      </p:ext>
    </p:extLst>
  </p:cSld>
  <p:clrMapOvr>
    <a:masterClrMapping/>
  </p:clrMapOvr>
  <p:hf sldNum="0" hdr="0" ftr="0"/>
  <p:extLst mod="1"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CFEFC-6AC8-4817-A0D3-6029D48BD29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9425" y="1844675"/>
            <a:ext cx="11233150" cy="439261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373323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BA532-4F2F-4356-B8B2-2ADB606EBE38}" type="datetimeFigureOut">
              <a:rPr lang="sv-SE" smtClean="0"/>
              <a:t>2019-11-28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E3592-E5D4-4B8D-A80C-DD53E1F7EB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8082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BA532-4F2F-4356-B8B2-2ADB606EBE38}" type="datetimeFigureOut">
              <a:rPr lang="sv-SE" smtClean="0"/>
              <a:t>2019-11-28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E3592-E5D4-4B8D-A80C-DD53E1F7EB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1403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BA532-4F2F-4356-B8B2-2ADB606EBE38}" type="datetimeFigureOut">
              <a:rPr lang="sv-SE" smtClean="0"/>
              <a:t>2019-11-28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E3592-E5D4-4B8D-A80C-DD53E1F7EB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9455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BA532-4F2F-4356-B8B2-2ADB606EBE38}" type="datetimeFigureOut">
              <a:rPr lang="sv-SE" smtClean="0"/>
              <a:t>2019-11-28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E3592-E5D4-4B8D-A80C-DD53E1F7EB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57614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BA532-4F2F-4356-B8B2-2ADB606EBE38}" type="datetimeFigureOut">
              <a:rPr lang="sv-SE" smtClean="0"/>
              <a:t>2019-11-28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E3592-E5D4-4B8D-A80C-DD53E1F7EB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3343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BA532-4F2F-4356-B8B2-2ADB606EBE38}" type="datetimeFigureOut">
              <a:rPr lang="sv-SE" smtClean="0"/>
              <a:t>2019-11-28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E3592-E5D4-4B8D-A80C-DD53E1F7EB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74306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BA532-4F2F-4356-B8B2-2ADB606EBE38}" type="datetimeFigureOut">
              <a:rPr lang="sv-SE" smtClean="0"/>
              <a:t>2019-11-28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E3592-E5D4-4B8D-A80C-DD53E1F7EB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5389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BA532-4F2F-4356-B8B2-2ADB606EBE38}" type="datetimeFigureOut">
              <a:rPr lang="sv-SE" smtClean="0"/>
              <a:t>2019-11-28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E3592-E5D4-4B8D-A80C-DD53E1F7EB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7214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BA532-4F2F-4356-B8B2-2ADB606EBE38}" type="datetimeFigureOut">
              <a:rPr lang="sv-SE" smtClean="0"/>
              <a:t>2019-11-28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E3592-E5D4-4B8D-A80C-DD53E1F7EB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8408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CM FORUM </a:t>
            </a:r>
            <a:br>
              <a:rPr lang="sv-SE" dirty="0" smtClean="0"/>
            </a:br>
            <a:r>
              <a:rPr lang="sv-SE" dirty="0" err="1" smtClean="0"/>
              <a:t>knowledge</a:t>
            </a:r>
            <a:r>
              <a:rPr lang="sv-SE" dirty="0" smtClean="0"/>
              <a:t> </a:t>
            </a:r>
            <a:r>
              <a:rPr lang="sv-SE" dirty="0" err="1" smtClean="0"/>
              <a:t>sharing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err="1" smtClean="0"/>
              <a:t>Unprocessed</a:t>
            </a:r>
            <a:r>
              <a:rPr lang="sv-SE" dirty="0" smtClean="0"/>
              <a:t> </a:t>
            </a:r>
            <a:r>
              <a:rPr lang="sv-SE" dirty="0" err="1" smtClean="0"/>
              <a:t>results</a:t>
            </a:r>
            <a:endParaRPr lang="sv-SE" dirty="0" smtClean="0"/>
          </a:p>
          <a:p>
            <a:r>
              <a:rPr lang="sv-SE" dirty="0" smtClean="0"/>
              <a:t>Ericsson, 2019-11-21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64107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/>
              <a:t>CM Forum 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CM for legal requirement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4294967295"/>
          </p:nvPr>
        </p:nvSpPr>
        <p:spPr>
          <a:xfrm>
            <a:off x="479429" y="4149720"/>
            <a:ext cx="5472117" cy="2087566"/>
          </a:xfr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en-US"/>
              <a:t>Participants:</a:t>
            </a:r>
            <a:br>
              <a:rPr lang="en-US"/>
            </a:br>
            <a:r>
              <a:rPr lang="en-US"/>
              <a:t>Jenny Olsson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/>
              <a:t>Kristina Lennartsson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/>
              <a:t>Marina Omar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/>
              <a:t>Pernilla Sjöberg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type="body" idx="4294967295"/>
          </p:nvPr>
        </p:nvSpPr>
        <p:spPr>
          <a:xfrm>
            <a:off x="6240459" y="6237286"/>
            <a:ext cx="1910483" cy="287331"/>
          </a:xfrm>
        </p:spPr>
        <p:txBody>
          <a:bodyPr wrap="none" anchor="b">
            <a:normAutofit fontScale="62500" lnSpcReduction="20000"/>
          </a:bodyPr>
          <a:lstStyle/>
          <a:p>
            <a:endParaRPr lang="sv-SE"/>
          </a:p>
        </p:txBody>
      </p:sp>
      <p:sp>
        <p:nvSpPr>
          <p:cNvPr id="5" name="Content Placeholder 4"/>
          <p:cNvSpPr txBox="1">
            <a:spLocks noGrp="1"/>
          </p:cNvSpPr>
          <p:nvPr>
            <p:ph type="body" idx="4294967295"/>
          </p:nvPr>
        </p:nvSpPr>
        <p:spPr>
          <a:xfrm>
            <a:off x="8229600" y="6237286"/>
            <a:ext cx="2515038" cy="287341"/>
          </a:xfrm>
        </p:spPr>
        <p:txBody>
          <a:bodyPr tIns="0" rIns="0" anchor="b" anchorCtr="1">
            <a:normAutofit fontScale="77500" lnSpcReduction="20000"/>
          </a:bodyPr>
          <a:lstStyle/>
          <a:p>
            <a:endParaRPr lang="sv-SE"/>
          </a:p>
        </p:txBody>
      </p:sp>
      <p:sp>
        <p:nvSpPr>
          <p:cNvPr id="6" name="Content Placeholder 5"/>
          <p:cNvSpPr txBox="1">
            <a:spLocks noGrp="1"/>
          </p:cNvSpPr>
          <p:nvPr>
            <p:ph type="body" idx="4294967295"/>
          </p:nvPr>
        </p:nvSpPr>
        <p:spPr>
          <a:xfrm>
            <a:off x="10811947" y="6237286"/>
            <a:ext cx="897501" cy="287341"/>
          </a:xfrm>
        </p:spPr>
        <p:txBody>
          <a:bodyPr wrap="none" tIns="0" rIns="0" anchor="b" anchorCtr="1">
            <a:normAutofit fontScale="77500" lnSpcReduction="20000"/>
          </a:bodyPr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7289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/>
              <a:t>CM of Legal requirements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479419" y="1835145"/>
            <a:ext cx="11483977" cy="4392613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en-US"/>
              <a:t>Example of legal requirements</a:t>
            </a:r>
          </a:p>
          <a:p>
            <a:pPr marL="0" lvl="0" indent="0">
              <a:buNone/>
            </a:pPr>
            <a:r>
              <a:rPr lang="en-US"/>
              <a:t>Product: - Security, EMC, Material restrictions </a:t>
            </a:r>
          </a:p>
          <a:p>
            <a:pPr marL="0" lvl="0" indent="0">
              <a:buNone/>
            </a:pPr>
            <a:r>
              <a:rPr lang="en-US"/>
              <a:t>Handling: - Export restrictions</a:t>
            </a:r>
          </a:p>
          <a:p>
            <a:pPr lvl="0"/>
            <a:endParaRPr lang="en-US"/>
          </a:p>
          <a:p>
            <a:pPr marL="0" lvl="0" indent="0">
              <a:buNone/>
            </a:pPr>
            <a:r>
              <a:rPr lang="en-US"/>
              <a:t>Problem definitions:</a:t>
            </a:r>
          </a:p>
          <a:p>
            <a:pPr marL="0" lvl="0" indent="0">
              <a:buNone/>
            </a:pPr>
            <a:r>
              <a:rPr lang="en-US"/>
              <a:t>How do we get new and changed requirements to existing development projects</a:t>
            </a:r>
          </a:p>
          <a:p>
            <a:pPr marL="0" lvl="0" indent="0">
              <a:buNone/>
            </a:pPr>
            <a:r>
              <a:rPr lang="en-US"/>
              <a:t>Change of requirements costs. How to handle the cost change in projects for legal requirements</a:t>
            </a:r>
            <a:br>
              <a:rPr lang="en-US"/>
            </a:br>
            <a:r>
              <a:rPr lang="en-US"/>
              <a:t>Can we get notifications/warnings  before new legal requirements are coming. Prenotification to projects. </a:t>
            </a:r>
          </a:p>
          <a:p>
            <a:pPr marL="0" lvl="0" indent="0">
              <a:buNone/>
            </a:pPr>
            <a:endParaRPr lang="en-US"/>
          </a:p>
          <a:p>
            <a:pPr marL="0" lvl="0" indent="0">
              <a:buNone/>
            </a:pPr>
            <a:endParaRPr lang="en-US"/>
          </a:p>
          <a:p>
            <a:pPr marL="0" lvl="0" indent="0">
              <a:buNone/>
            </a:pPr>
            <a:r>
              <a:rPr lang="en-US"/>
              <a:t>Suggestions on way forward:</a:t>
            </a:r>
            <a:br>
              <a:rPr lang="en-US"/>
            </a:br>
            <a:r>
              <a:rPr lang="en-US"/>
              <a:t>Tag the requirement with legal tag</a:t>
            </a:r>
            <a:br>
              <a:rPr lang="en-US"/>
            </a:br>
            <a:r>
              <a:rPr lang="en-US"/>
              <a:t>Have a change process and baseline handling in place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626227" y="4924428"/>
            <a:ext cx="5095868" cy="838203"/>
            <a:chOff x="6626227" y="4924428"/>
            <a:chExt cx="5095868" cy="838203"/>
          </a:xfrm>
        </p:grpSpPr>
        <p:sp>
          <p:nvSpPr>
            <p:cNvPr id="5" name="Rectangle: Folded Corner 4"/>
            <p:cNvSpPr/>
            <p:nvPr/>
          </p:nvSpPr>
          <p:spPr>
            <a:xfrm>
              <a:off x="6626227" y="5057775"/>
              <a:ext cx="666753" cy="609603"/>
            </a:xfrm>
            <a:custGeom>
              <a:avLst>
                <a:gd name="f5" fmla="val 16667"/>
              </a:avLst>
              <a:gdLst>
                <a:gd name="f1" fmla="val w"/>
                <a:gd name="f2" fmla="val h"/>
                <a:gd name="f3" fmla="val ss"/>
                <a:gd name="f4" fmla="val 0"/>
                <a:gd name="f5" fmla="val 16667"/>
                <a:gd name="f6" fmla="abs f1"/>
                <a:gd name="f7" fmla="abs f2"/>
                <a:gd name="f8" fmla="abs f3"/>
                <a:gd name="f9" fmla="val f4"/>
                <a:gd name="f10" fmla="val f5"/>
                <a:gd name="f11" fmla="?: f6 f1 1"/>
                <a:gd name="f12" fmla="?: f7 f2 1"/>
                <a:gd name="f13" fmla="?: f8 f3 1"/>
                <a:gd name="f14" fmla="*/ f11 1 21600"/>
                <a:gd name="f15" fmla="*/ f12 1 21600"/>
                <a:gd name="f16" fmla="*/ 21600 f11 1"/>
                <a:gd name="f17" fmla="*/ 21600 f12 1"/>
                <a:gd name="f18" fmla="min f15 f14"/>
                <a:gd name="f19" fmla="*/ f16 1 f13"/>
                <a:gd name="f20" fmla="*/ f17 1 f13"/>
                <a:gd name="f21" fmla="val f19"/>
                <a:gd name="f22" fmla="val f20"/>
                <a:gd name="f23" fmla="*/ f9 f18 1"/>
                <a:gd name="f24" fmla="+- f22 0 f9"/>
                <a:gd name="f25" fmla="+- f21 0 f9"/>
                <a:gd name="f26" fmla="*/ f21 f18 1"/>
                <a:gd name="f27" fmla="*/ f22 f18 1"/>
                <a:gd name="f28" fmla="min f25 f24"/>
                <a:gd name="f29" fmla="*/ f28 f10 1"/>
                <a:gd name="f30" fmla="*/ f29 1 100000"/>
                <a:gd name="f31" fmla="*/ f30 1 5"/>
                <a:gd name="f32" fmla="+- f21 0 f30"/>
                <a:gd name="f33" fmla="+- f22 0 f30"/>
                <a:gd name="f34" fmla="+- f32 f31 0"/>
                <a:gd name="f35" fmla="+- f33 f31 0"/>
                <a:gd name="f36" fmla="*/ f33 f18 1"/>
                <a:gd name="f37" fmla="*/ f32 f18 1"/>
                <a:gd name="f38" fmla="*/ f34 f18 1"/>
                <a:gd name="f39" fmla="*/ f35 f1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3" r="f26" b="f36"/>
              <a:pathLst>
                <a:path stroke="0">
                  <a:moveTo>
                    <a:pt x="f23" y="f23"/>
                  </a:moveTo>
                  <a:lnTo>
                    <a:pt x="f26" y="f23"/>
                  </a:lnTo>
                  <a:lnTo>
                    <a:pt x="f26" y="f36"/>
                  </a:lnTo>
                  <a:lnTo>
                    <a:pt x="f37" y="f27"/>
                  </a:lnTo>
                  <a:lnTo>
                    <a:pt x="f23" y="f27"/>
                  </a:lnTo>
                  <a:close/>
                </a:path>
                <a:path stroke="0">
                  <a:moveTo>
                    <a:pt x="f37" y="f27"/>
                  </a:moveTo>
                  <a:lnTo>
                    <a:pt x="f38" y="f39"/>
                  </a:lnTo>
                  <a:lnTo>
                    <a:pt x="f26" y="f36"/>
                  </a:lnTo>
                  <a:close/>
                </a:path>
                <a:path fill="none">
                  <a:moveTo>
                    <a:pt x="f37" y="f27"/>
                  </a:moveTo>
                  <a:lnTo>
                    <a:pt x="f38" y="f39"/>
                  </a:lnTo>
                  <a:lnTo>
                    <a:pt x="f26" y="f36"/>
                  </a:lnTo>
                  <a:lnTo>
                    <a:pt x="f37" y="f27"/>
                  </a:lnTo>
                  <a:lnTo>
                    <a:pt x="f23" y="f27"/>
                  </a:lnTo>
                  <a:lnTo>
                    <a:pt x="f23" y="f23"/>
                  </a:lnTo>
                  <a:lnTo>
                    <a:pt x="f26" y="f23"/>
                  </a:lnTo>
                  <a:lnTo>
                    <a:pt x="f26" y="f36"/>
                  </a:lnTo>
                </a:path>
              </a:pathLst>
            </a:custGeom>
            <a:noFill/>
            <a:ln w="12701" cap="flat">
              <a:solidFill>
                <a:srgbClr val="181818"/>
              </a:solidFill>
              <a:prstDash val="solid"/>
              <a:round/>
            </a:ln>
          </p:spPr>
          <p:txBody>
            <a:bodyPr vert="horz" wrap="square" lIns="71999" tIns="35999" rIns="73152" bIns="36576" anchor="t" anchorCtr="0" compatLnSpc="1">
              <a:noAutofit/>
            </a:bodyPr>
            <a:lstStyle/>
            <a:p>
              <a:pPr marL="357192" marR="0" lvl="0" indent="-357192" algn="l" defTabSz="914400" rtl="0" fontAlgn="auto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SzPct val="100000"/>
                <a:buFont typeface="Ericsson Hilda" pitchFamily="2"/>
                <a:buChar char="—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sv-SE" sz="2000" b="0" i="0" u="none" strike="noStrike" kern="1200" cap="none" spc="0" baseline="0">
                <a:solidFill>
                  <a:srgbClr val="FFFFFF"/>
                </a:solidFill>
                <a:uFillTx/>
                <a:latin typeface="Ericsson Hilda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635745" y="5038728"/>
              <a:ext cx="657225" cy="609603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none" lIns="71999" tIns="35999" rIns="73152" bIns="36576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sv-SE" sz="2000" b="0" i="0" u="none" strike="noStrike" kern="1200" cap="none" spc="0" baseline="0">
                  <a:solidFill>
                    <a:srgbClr val="181818"/>
                  </a:solidFill>
                  <a:uFillTx/>
                  <a:latin typeface="Ericsson Hilda"/>
                </a:rPr>
                <a:t>Req</a:t>
              </a:r>
            </a:p>
          </p:txBody>
        </p:sp>
        <p:sp>
          <p:nvSpPr>
            <p:cNvPr id="7" name="Rectangle: Folded Corner 6"/>
            <p:cNvSpPr/>
            <p:nvPr/>
          </p:nvSpPr>
          <p:spPr>
            <a:xfrm>
              <a:off x="7750170" y="5048246"/>
              <a:ext cx="666753" cy="609603"/>
            </a:xfrm>
            <a:custGeom>
              <a:avLst>
                <a:gd name="f5" fmla="val 16667"/>
              </a:avLst>
              <a:gdLst>
                <a:gd name="f1" fmla="val w"/>
                <a:gd name="f2" fmla="val h"/>
                <a:gd name="f3" fmla="val ss"/>
                <a:gd name="f4" fmla="val 0"/>
                <a:gd name="f5" fmla="val 16667"/>
                <a:gd name="f6" fmla="abs f1"/>
                <a:gd name="f7" fmla="abs f2"/>
                <a:gd name="f8" fmla="abs f3"/>
                <a:gd name="f9" fmla="val f4"/>
                <a:gd name="f10" fmla="val f5"/>
                <a:gd name="f11" fmla="?: f6 f1 1"/>
                <a:gd name="f12" fmla="?: f7 f2 1"/>
                <a:gd name="f13" fmla="?: f8 f3 1"/>
                <a:gd name="f14" fmla="*/ f11 1 21600"/>
                <a:gd name="f15" fmla="*/ f12 1 21600"/>
                <a:gd name="f16" fmla="*/ 21600 f11 1"/>
                <a:gd name="f17" fmla="*/ 21600 f12 1"/>
                <a:gd name="f18" fmla="min f15 f14"/>
                <a:gd name="f19" fmla="*/ f16 1 f13"/>
                <a:gd name="f20" fmla="*/ f17 1 f13"/>
                <a:gd name="f21" fmla="val f19"/>
                <a:gd name="f22" fmla="val f20"/>
                <a:gd name="f23" fmla="*/ f9 f18 1"/>
                <a:gd name="f24" fmla="+- f22 0 f9"/>
                <a:gd name="f25" fmla="+- f21 0 f9"/>
                <a:gd name="f26" fmla="*/ f21 f18 1"/>
                <a:gd name="f27" fmla="*/ f22 f18 1"/>
                <a:gd name="f28" fmla="min f25 f24"/>
                <a:gd name="f29" fmla="*/ f28 f10 1"/>
                <a:gd name="f30" fmla="*/ f29 1 100000"/>
                <a:gd name="f31" fmla="*/ f30 1 5"/>
                <a:gd name="f32" fmla="+- f21 0 f30"/>
                <a:gd name="f33" fmla="+- f22 0 f30"/>
                <a:gd name="f34" fmla="+- f32 f31 0"/>
                <a:gd name="f35" fmla="+- f33 f31 0"/>
                <a:gd name="f36" fmla="*/ f33 f18 1"/>
                <a:gd name="f37" fmla="*/ f32 f18 1"/>
                <a:gd name="f38" fmla="*/ f34 f18 1"/>
                <a:gd name="f39" fmla="*/ f35 f1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3" r="f26" b="f36"/>
              <a:pathLst>
                <a:path stroke="0">
                  <a:moveTo>
                    <a:pt x="f23" y="f23"/>
                  </a:moveTo>
                  <a:lnTo>
                    <a:pt x="f26" y="f23"/>
                  </a:lnTo>
                  <a:lnTo>
                    <a:pt x="f26" y="f36"/>
                  </a:lnTo>
                  <a:lnTo>
                    <a:pt x="f37" y="f27"/>
                  </a:lnTo>
                  <a:lnTo>
                    <a:pt x="f23" y="f27"/>
                  </a:lnTo>
                  <a:close/>
                </a:path>
                <a:path stroke="0">
                  <a:moveTo>
                    <a:pt x="f37" y="f27"/>
                  </a:moveTo>
                  <a:lnTo>
                    <a:pt x="f38" y="f39"/>
                  </a:lnTo>
                  <a:lnTo>
                    <a:pt x="f26" y="f36"/>
                  </a:lnTo>
                  <a:close/>
                </a:path>
                <a:path fill="none">
                  <a:moveTo>
                    <a:pt x="f37" y="f27"/>
                  </a:moveTo>
                  <a:lnTo>
                    <a:pt x="f38" y="f39"/>
                  </a:lnTo>
                  <a:lnTo>
                    <a:pt x="f26" y="f36"/>
                  </a:lnTo>
                  <a:lnTo>
                    <a:pt x="f37" y="f27"/>
                  </a:lnTo>
                  <a:lnTo>
                    <a:pt x="f23" y="f27"/>
                  </a:lnTo>
                  <a:lnTo>
                    <a:pt x="f23" y="f23"/>
                  </a:lnTo>
                  <a:lnTo>
                    <a:pt x="f26" y="f23"/>
                  </a:lnTo>
                  <a:lnTo>
                    <a:pt x="f26" y="f36"/>
                  </a:lnTo>
                </a:path>
              </a:pathLst>
            </a:custGeom>
            <a:noFill/>
            <a:ln w="12701" cap="flat">
              <a:solidFill>
                <a:srgbClr val="181818"/>
              </a:solidFill>
              <a:prstDash val="solid"/>
              <a:round/>
            </a:ln>
          </p:spPr>
          <p:txBody>
            <a:bodyPr vert="horz" wrap="square" lIns="71999" tIns="35999" rIns="73152" bIns="36576" anchor="t" anchorCtr="0" compatLnSpc="1">
              <a:noAutofit/>
            </a:bodyPr>
            <a:lstStyle/>
            <a:p>
              <a:pPr marL="357192" marR="0" lvl="0" indent="-357192" algn="l" defTabSz="914400" rtl="0" fontAlgn="auto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SzPct val="100000"/>
                <a:buFont typeface="Ericsson Hilda" pitchFamily="2"/>
                <a:buChar char="—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sv-SE" sz="2000" b="0" i="0" u="none" strike="noStrike" kern="1200" cap="none" spc="0" baseline="0">
                <a:solidFill>
                  <a:srgbClr val="FFFFFF"/>
                </a:solidFill>
                <a:uFillTx/>
                <a:latin typeface="Ericsson Hilda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759698" y="5038728"/>
              <a:ext cx="657225" cy="609603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none" lIns="71999" tIns="35999" rIns="73152" bIns="36576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sv-SE" sz="2000" b="0" i="0" u="none" strike="noStrike" kern="1200" cap="none" spc="0" baseline="0">
                  <a:solidFill>
                    <a:srgbClr val="181818"/>
                  </a:solidFill>
                  <a:uFillTx/>
                  <a:latin typeface="Ericsson Hilda"/>
                </a:rPr>
                <a:t>CR </a:t>
              </a:r>
            </a:p>
          </p:txBody>
        </p:sp>
        <p:sp>
          <p:nvSpPr>
            <p:cNvPr id="9" name="Rectangle: Folded Corner 8"/>
            <p:cNvSpPr/>
            <p:nvPr/>
          </p:nvSpPr>
          <p:spPr>
            <a:xfrm>
              <a:off x="8864595" y="5038728"/>
              <a:ext cx="666753" cy="609603"/>
            </a:xfrm>
            <a:custGeom>
              <a:avLst>
                <a:gd name="f5" fmla="val 16667"/>
              </a:avLst>
              <a:gdLst>
                <a:gd name="f1" fmla="val w"/>
                <a:gd name="f2" fmla="val h"/>
                <a:gd name="f3" fmla="val ss"/>
                <a:gd name="f4" fmla="val 0"/>
                <a:gd name="f5" fmla="val 16667"/>
                <a:gd name="f6" fmla="abs f1"/>
                <a:gd name="f7" fmla="abs f2"/>
                <a:gd name="f8" fmla="abs f3"/>
                <a:gd name="f9" fmla="val f4"/>
                <a:gd name="f10" fmla="val f5"/>
                <a:gd name="f11" fmla="?: f6 f1 1"/>
                <a:gd name="f12" fmla="?: f7 f2 1"/>
                <a:gd name="f13" fmla="?: f8 f3 1"/>
                <a:gd name="f14" fmla="*/ f11 1 21600"/>
                <a:gd name="f15" fmla="*/ f12 1 21600"/>
                <a:gd name="f16" fmla="*/ 21600 f11 1"/>
                <a:gd name="f17" fmla="*/ 21600 f12 1"/>
                <a:gd name="f18" fmla="min f15 f14"/>
                <a:gd name="f19" fmla="*/ f16 1 f13"/>
                <a:gd name="f20" fmla="*/ f17 1 f13"/>
                <a:gd name="f21" fmla="val f19"/>
                <a:gd name="f22" fmla="val f20"/>
                <a:gd name="f23" fmla="*/ f9 f18 1"/>
                <a:gd name="f24" fmla="+- f22 0 f9"/>
                <a:gd name="f25" fmla="+- f21 0 f9"/>
                <a:gd name="f26" fmla="*/ f21 f18 1"/>
                <a:gd name="f27" fmla="*/ f22 f18 1"/>
                <a:gd name="f28" fmla="min f25 f24"/>
                <a:gd name="f29" fmla="*/ f28 f10 1"/>
                <a:gd name="f30" fmla="*/ f29 1 100000"/>
                <a:gd name="f31" fmla="*/ f30 1 5"/>
                <a:gd name="f32" fmla="+- f21 0 f30"/>
                <a:gd name="f33" fmla="+- f22 0 f30"/>
                <a:gd name="f34" fmla="+- f32 f31 0"/>
                <a:gd name="f35" fmla="+- f33 f31 0"/>
                <a:gd name="f36" fmla="*/ f33 f18 1"/>
                <a:gd name="f37" fmla="*/ f32 f18 1"/>
                <a:gd name="f38" fmla="*/ f34 f18 1"/>
                <a:gd name="f39" fmla="*/ f35 f1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3" r="f26" b="f36"/>
              <a:pathLst>
                <a:path stroke="0">
                  <a:moveTo>
                    <a:pt x="f23" y="f23"/>
                  </a:moveTo>
                  <a:lnTo>
                    <a:pt x="f26" y="f23"/>
                  </a:lnTo>
                  <a:lnTo>
                    <a:pt x="f26" y="f36"/>
                  </a:lnTo>
                  <a:lnTo>
                    <a:pt x="f37" y="f27"/>
                  </a:lnTo>
                  <a:lnTo>
                    <a:pt x="f23" y="f27"/>
                  </a:lnTo>
                  <a:close/>
                </a:path>
                <a:path stroke="0">
                  <a:moveTo>
                    <a:pt x="f37" y="f27"/>
                  </a:moveTo>
                  <a:lnTo>
                    <a:pt x="f38" y="f39"/>
                  </a:lnTo>
                  <a:lnTo>
                    <a:pt x="f26" y="f36"/>
                  </a:lnTo>
                  <a:close/>
                </a:path>
                <a:path fill="none">
                  <a:moveTo>
                    <a:pt x="f37" y="f27"/>
                  </a:moveTo>
                  <a:lnTo>
                    <a:pt x="f38" y="f39"/>
                  </a:lnTo>
                  <a:lnTo>
                    <a:pt x="f26" y="f36"/>
                  </a:lnTo>
                  <a:lnTo>
                    <a:pt x="f37" y="f27"/>
                  </a:lnTo>
                  <a:lnTo>
                    <a:pt x="f23" y="f27"/>
                  </a:lnTo>
                  <a:lnTo>
                    <a:pt x="f23" y="f23"/>
                  </a:lnTo>
                  <a:lnTo>
                    <a:pt x="f26" y="f23"/>
                  </a:lnTo>
                  <a:lnTo>
                    <a:pt x="f26" y="f36"/>
                  </a:lnTo>
                </a:path>
              </a:pathLst>
            </a:custGeom>
            <a:noFill/>
            <a:ln w="12701" cap="flat">
              <a:solidFill>
                <a:srgbClr val="181818"/>
              </a:solidFill>
              <a:prstDash val="solid"/>
              <a:round/>
            </a:ln>
          </p:spPr>
          <p:txBody>
            <a:bodyPr vert="horz" wrap="square" lIns="71999" tIns="35999" rIns="73152" bIns="36576" anchor="t" anchorCtr="0" compatLnSpc="1">
              <a:noAutofit/>
            </a:bodyPr>
            <a:lstStyle/>
            <a:p>
              <a:pPr marL="357192" marR="0" lvl="0" indent="-357192" algn="l" defTabSz="914400" rtl="0" fontAlgn="auto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SzPct val="100000"/>
                <a:buFont typeface="Ericsson Hilda" pitchFamily="2"/>
                <a:buChar char="—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sv-SE" sz="2000" b="0" i="0" u="none" strike="noStrike" kern="1200" cap="none" spc="0" baseline="0">
                <a:solidFill>
                  <a:srgbClr val="FFFFFF"/>
                </a:solidFill>
                <a:uFillTx/>
                <a:latin typeface="Ericsson Hilda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874123" y="5038728"/>
              <a:ext cx="657225" cy="609603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none" lIns="71999" tIns="35999" rIns="73152" bIns="36576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sv-SE" sz="2000" b="0" i="0" u="none" strike="noStrike" kern="1200" cap="none" spc="0" baseline="0">
                  <a:solidFill>
                    <a:srgbClr val="181818"/>
                  </a:solidFill>
                  <a:uFillTx/>
                  <a:latin typeface="Ericsson Hilda"/>
                </a:rPr>
                <a:t>BL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9979020" y="4924428"/>
              <a:ext cx="1743075" cy="838203"/>
            </a:xfrm>
            <a:prstGeom prst="rect">
              <a:avLst/>
            </a:prstGeom>
            <a:noFill/>
            <a:ln w="12701" cap="flat">
              <a:solidFill>
                <a:srgbClr val="181818"/>
              </a:solidFill>
              <a:prstDash val="solid"/>
              <a:miter/>
            </a:ln>
          </p:spPr>
          <p:txBody>
            <a:bodyPr vert="horz" wrap="none" lIns="71999" tIns="35999" rIns="73152" bIns="36576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sv-SE" sz="2000" b="0" i="0" u="none" strike="noStrike" kern="1200" cap="none" spc="0" baseline="0">
                  <a:solidFill>
                    <a:srgbClr val="181818"/>
                  </a:solidFill>
                  <a:uFillTx/>
                  <a:latin typeface="Ericsson Hilda"/>
                </a:rPr>
                <a:t>Development </a:t>
              </a:r>
              <a:br>
                <a:rPr lang="sv-SE" sz="2000" b="0" i="0" u="none" strike="noStrike" kern="1200" cap="none" spc="0" baseline="0">
                  <a:solidFill>
                    <a:srgbClr val="181818"/>
                  </a:solidFill>
                  <a:uFillTx/>
                  <a:latin typeface="Ericsson Hilda"/>
                </a:rPr>
              </a:br>
              <a:r>
                <a:rPr lang="sv-SE" sz="2000" b="0" i="0" u="none" strike="noStrike" kern="1200" cap="none" spc="0" baseline="0">
                  <a:solidFill>
                    <a:srgbClr val="181818"/>
                  </a:solidFill>
                  <a:uFillTx/>
                  <a:latin typeface="Ericsson Hilda"/>
                </a:rPr>
                <a:t>project</a:t>
              </a:r>
            </a:p>
          </p:txBody>
        </p:sp>
        <p:cxnSp>
          <p:nvCxnSpPr>
            <p:cNvPr id="12" name="Straight Arrow Connector 11"/>
            <p:cNvCxnSpPr>
              <a:stCxn id="6" idx="3"/>
              <a:endCxn id="8" idx="1"/>
            </p:cNvCxnSpPr>
            <p:nvPr/>
          </p:nvCxnSpPr>
          <p:spPr>
            <a:xfrm>
              <a:off x="7292970" y="5343530"/>
              <a:ext cx="466728" cy="0"/>
            </a:xfrm>
            <a:prstGeom prst="straightConnector1">
              <a:avLst/>
            </a:prstGeom>
            <a:noFill/>
            <a:ln w="12701" cap="flat">
              <a:solidFill>
                <a:srgbClr val="181818"/>
              </a:solidFill>
              <a:prstDash val="solid"/>
              <a:round/>
              <a:tailEnd type="arrow"/>
            </a:ln>
          </p:spPr>
        </p:cxnSp>
        <p:cxnSp>
          <p:nvCxnSpPr>
            <p:cNvPr id="13" name="Straight Arrow Connector 12"/>
            <p:cNvCxnSpPr>
              <a:stCxn id="8" idx="3"/>
              <a:endCxn id="10" idx="1"/>
            </p:cNvCxnSpPr>
            <p:nvPr/>
          </p:nvCxnSpPr>
          <p:spPr>
            <a:xfrm>
              <a:off x="8416923" y="5343530"/>
              <a:ext cx="457200" cy="0"/>
            </a:xfrm>
            <a:prstGeom prst="straightConnector1">
              <a:avLst/>
            </a:prstGeom>
            <a:noFill/>
            <a:ln w="12701" cap="flat">
              <a:solidFill>
                <a:srgbClr val="181818"/>
              </a:solidFill>
              <a:prstDash val="solid"/>
              <a:round/>
              <a:tailEnd type="arrow"/>
            </a:ln>
          </p:spPr>
        </p:cxnSp>
        <p:cxnSp>
          <p:nvCxnSpPr>
            <p:cNvPr id="14" name="Straight Arrow Connector 13"/>
            <p:cNvCxnSpPr>
              <a:stCxn id="10" idx="3"/>
              <a:endCxn id="11" idx="1"/>
            </p:cNvCxnSpPr>
            <p:nvPr/>
          </p:nvCxnSpPr>
          <p:spPr>
            <a:xfrm>
              <a:off x="9531348" y="5343530"/>
              <a:ext cx="447672" cy="0"/>
            </a:xfrm>
            <a:prstGeom prst="straightConnector1">
              <a:avLst/>
            </a:prstGeom>
            <a:noFill/>
            <a:ln w="12701" cap="flat">
              <a:solidFill>
                <a:srgbClr val="181818"/>
              </a:solidFill>
              <a:prstDash val="solid"/>
              <a:round/>
              <a:tailEnd type="arrow"/>
            </a:ln>
          </p:spPr>
        </p:cxnSp>
      </p:grpSp>
    </p:spTree>
    <p:extLst>
      <p:ext uri="{BB962C8B-B14F-4D97-AF65-F5344CB8AC3E}">
        <p14:creationId xmlns:p14="http://schemas.microsoft.com/office/powerpoint/2010/main" val="2819989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A39AD-FC2A-4174-8E92-80F93C69E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1263"/>
            <a:ext cx="10515600" cy="56668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600" dirty="0"/>
              <a:t>What standards regarding CM are out there?</a:t>
            </a:r>
            <a:endParaRPr lang="en-US" dirty="0"/>
          </a:p>
          <a:p>
            <a:pPr marL="0" indent="0">
              <a:buNone/>
            </a:pPr>
            <a:r>
              <a:rPr lang="en-US" b="1" dirty="0" err="1"/>
              <a:t>Helt</a:t>
            </a:r>
            <a:r>
              <a:rPr lang="en-US" b="1" dirty="0"/>
              <a:t> </a:t>
            </a:r>
            <a:r>
              <a:rPr lang="en-US" b="1" dirty="0" err="1"/>
              <a:t>generella</a:t>
            </a:r>
            <a:endParaRPr lang="en-US" b="1" dirty="0"/>
          </a:p>
          <a:p>
            <a:pPr>
              <a:buFontTx/>
              <a:buChar char="-"/>
            </a:pPr>
            <a:r>
              <a:rPr lang="en-US" dirty="0"/>
              <a:t>ISO 10 007</a:t>
            </a:r>
          </a:p>
          <a:p>
            <a:pPr>
              <a:buFontTx/>
              <a:buChar char="-"/>
            </a:pPr>
            <a:r>
              <a:rPr lang="en-US" dirty="0"/>
              <a:t>ANSI/EIA 649C </a:t>
            </a:r>
            <a:r>
              <a:rPr lang="en-US" dirty="0" err="1"/>
              <a:t>samt</a:t>
            </a:r>
            <a:r>
              <a:rPr lang="en-US" dirty="0"/>
              <a:t> </a:t>
            </a:r>
            <a:r>
              <a:rPr lang="en-US" dirty="0" err="1"/>
              <a:t>handbok</a:t>
            </a:r>
            <a:r>
              <a:rPr lang="en-US" dirty="0"/>
              <a:t> GEIA 649 HB</a:t>
            </a:r>
          </a:p>
          <a:p>
            <a:pPr marL="0" indent="0">
              <a:buNone/>
            </a:pPr>
            <a:r>
              <a:rPr lang="en-US" b="1" dirty="0"/>
              <a:t>CM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specifik</a:t>
            </a:r>
            <a:r>
              <a:rPr lang="en-US" b="1" dirty="0"/>
              <a:t> </a:t>
            </a:r>
            <a:r>
              <a:rPr lang="en-US" b="1" dirty="0" err="1"/>
              <a:t>kontext</a:t>
            </a:r>
            <a:r>
              <a:rPr lang="en-US" b="1" dirty="0"/>
              <a:t> </a:t>
            </a:r>
            <a:r>
              <a:rPr lang="en-US" b="1" dirty="0" err="1"/>
              <a:t>eller</a:t>
            </a:r>
            <a:r>
              <a:rPr lang="en-US" b="1" dirty="0"/>
              <a:t> </a:t>
            </a:r>
            <a:r>
              <a:rPr lang="en-US" b="1" dirty="0" err="1"/>
              <a:t>specifik</a:t>
            </a:r>
            <a:r>
              <a:rPr lang="en-US" b="1" dirty="0"/>
              <a:t> branch</a:t>
            </a:r>
          </a:p>
          <a:p>
            <a:pPr>
              <a:buFontTx/>
              <a:buChar char="-"/>
            </a:pPr>
            <a:r>
              <a:rPr lang="en-US" dirty="0"/>
              <a:t>ISO 15 288 (</a:t>
            </a:r>
            <a:r>
              <a:rPr lang="en-US" dirty="0" err="1"/>
              <a:t>Incose</a:t>
            </a:r>
            <a:r>
              <a:rPr lang="en-US" dirty="0"/>
              <a:t>)</a:t>
            </a:r>
          </a:p>
          <a:p>
            <a:pPr>
              <a:buFontTx/>
              <a:buChar char="-"/>
            </a:pPr>
            <a:r>
              <a:rPr lang="en-US" dirty="0"/>
              <a:t>ISO 20 000 ITIL</a:t>
            </a:r>
          </a:p>
          <a:p>
            <a:pPr>
              <a:buFontTx/>
              <a:buChar char="-"/>
            </a:pPr>
            <a:r>
              <a:rPr lang="en-US" dirty="0"/>
              <a:t>IS0 10303 AP 239</a:t>
            </a:r>
          </a:p>
          <a:p>
            <a:pPr>
              <a:buFontTx/>
              <a:buChar char="-"/>
            </a:pPr>
            <a:r>
              <a:rPr lang="en-US" dirty="0"/>
              <a:t>NASA GPR 1410.2</a:t>
            </a:r>
          </a:p>
          <a:p>
            <a:pPr>
              <a:buFontTx/>
              <a:buChar char="-"/>
            </a:pPr>
            <a:r>
              <a:rPr lang="en-US" dirty="0"/>
              <a:t>NATO ASAP 2009</a:t>
            </a:r>
          </a:p>
          <a:p>
            <a:pPr>
              <a:buFontTx/>
              <a:buChar char="-"/>
            </a:pPr>
            <a:r>
              <a:rPr lang="en-US" dirty="0"/>
              <a:t>INPO 85-031, Guidelines for the Conduct of Technical Support Activities at Nuclear Power Stations</a:t>
            </a:r>
          </a:p>
          <a:p>
            <a:pPr>
              <a:buFontTx/>
              <a:buChar char="-"/>
            </a:pPr>
            <a:r>
              <a:rPr lang="en-US" dirty="0" err="1"/>
              <a:t>Standarder</a:t>
            </a:r>
            <a:r>
              <a:rPr lang="en-US" dirty="0"/>
              <a:t> </a:t>
            </a:r>
            <a:r>
              <a:rPr lang="en-US" dirty="0" err="1"/>
              <a:t>ifrån</a:t>
            </a:r>
            <a:r>
              <a:rPr lang="en-US" dirty="0"/>
              <a:t> div </a:t>
            </a:r>
            <a:r>
              <a:rPr lang="en-US" dirty="0" err="1"/>
              <a:t>nationella</a:t>
            </a:r>
            <a:r>
              <a:rPr lang="en-US" dirty="0"/>
              <a:t> </a:t>
            </a:r>
            <a:r>
              <a:rPr lang="en-US" dirty="0" err="1"/>
              <a:t>försvar</a:t>
            </a:r>
            <a:r>
              <a:rPr lang="en-US" dirty="0"/>
              <a:t> DOD, MoD</a:t>
            </a:r>
          </a:p>
          <a:p>
            <a:pPr>
              <a:buFontTx/>
              <a:buChar char="-"/>
            </a:pPr>
            <a:r>
              <a:rPr lang="en-US" dirty="0"/>
              <a:t>Se </a:t>
            </a:r>
            <a:r>
              <a:rPr lang="en-US" dirty="0" err="1"/>
              <a:t>även</a:t>
            </a:r>
            <a:r>
              <a:rPr lang="en-US" dirty="0"/>
              <a:t> </a:t>
            </a:r>
            <a:r>
              <a:rPr lang="en-US" sz="3200" dirty="0" err="1"/>
              <a:t>CMpics</a:t>
            </a:r>
            <a:r>
              <a:rPr lang="en-US" dirty="0"/>
              <a:t> </a:t>
            </a:r>
            <a:r>
              <a:rPr lang="en-US" dirty="0" err="1"/>
              <a:t>lista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2840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629DA-5566-4C31-83BF-EF55143FC0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1520"/>
            <a:ext cx="10515600" cy="544544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800" dirty="0"/>
              <a:t>Which standards are actually used? </a:t>
            </a:r>
          </a:p>
          <a:p>
            <a:pPr marL="0" indent="0">
              <a:buNone/>
            </a:pPr>
            <a:r>
              <a:rPr lang="en-US" dirty="0"/>
              <a:t>ISO 10 007 </a:t>
            </a:r>
            <a:r>
              <a:rPr lang="en-US" dirty="0" err="1"/>
              <a:t>är</a:t>
            </a:r>
            <a:r>
              <a:rPr lang="en-US" dirty="0"/>
              <a:t> </a:t>
            </a:r>
            <a:r>
              <a:rPr lang="en-US" dirty="0" err="1"/>
              <a:t>sannolikt</a:t>
            </a:r>
            <a:r>
              <a:rPr lang="en-US" dirty="0"/>
              <a:t> </a:t>
            </a:r>
            <a:r>
              <a:rPr lang="en-US" dirty="0" err="1"/>
              <a:t>mest</a:t>
            </a:r>
            <a:r>
              <a:rPr lang="en-US" dirty="0"/>
              <a:t> </a:t>
            </a:r>
            <a:r>
              <a:rPr lang="en-US" dirty="0" err="1"/>
              <a:t>förekommande</a:t>
            </a:r>
            <a:r>
              <a:rPr lang="en-US" dirty="0"/>
              <a:t>, men </a:t>
            </a:r>
            <a:r>
              <a:rPr lang="en-US" dirty="0" err="1"/>
              <a:t>för</a:t>
            </a:r>
            <a:r>
              <a:rPr lang="en-US" dirty="0"/>
              <a:t> vid – med </a:t>
            </a:r>
            <a:r>
              <a:rPr lang="en-US" dirty="0" err="1"/>
              <a:t>andra</a:t>
            </a:r>
            <a:r>
              <a:rPr lang="en-US" dirty="0"/>
              <a:t> </a:t>
            </a:r>
            <a:r>
              <a:rPr lang="en-US" dirty="0" err="1"/>
              <a:t>ord</a:t>
            </a:r>
            <a:r>
              <a:rPr lang="en-US" dirty="0"/>
              <a:t>: </a:t>
            </a:r>
            <a:r>
              <a:rPr lang="en-US" dirty="0" err="1"/>
              <a:t>ingen</a:t>
            </a:r>
            <a:r>
              <a:rPr lang="en-US" dirty="0"/>
              <a:t> </a:t>
            </a:r>
            <a:r>
              <a:rPr lang="en-US" dirty="0" err="1"/>
              <a:t>använder</a:t>
            </a:r>
            <a:r>
              <a:rPr lang="en-US" dirty="0"/>
              <a:t> den.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800" dirty="0"/>
              <a:t>Which standards bring actual value to the organization? </a:t>
            </a:r>
          </a:p>
          <a:p>
            <a:pPr marL="0" indent="0">
              <a:buNone/>
            </a:pPr>
            <a:r>
              <a:rPr lang="en-US" dirty="0"/>
              <a:t>Vi </a:t>
            </a:r>
            <a:r>
              <a:rPr lang="en-US" dirty="0" err="1"/>
              <a:t>föreslår</a:t>
            </a:r>
            <a:r>
              <a:rPr lang="en-US" dirty="0"/>
              <a:t> ANSI 649, men </a:t>
            </a:r>
            <a:r>
              <a:rPr lang="en-US" dirty="0" err="1"/>
              <a:t>används</a:t>
            </a:r>
            <a:r>
              <a:rPr lang="en-US" dirty="0"/>
              <a:t> den?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800" dirty="0"/>
              <a:t>What, in terms of CM, should be standardized but isn’t? </a:t>
            </a:r>
            <a:endParaRPr lang="sv-SE" sz="3800" dirty="0"/>
          </a:p>
          <a:p>
            <a:pPr>
              <a:buFontTx/>
              <a:buChar char="-"/>
            </a:pPr>
            <a:r>
              <a:rPr lang="sv-SE" dirty="0"/>
              <a:t>En standardiserad uppsättning krav på en leverantörs CM-verksamhet</a:t>
            </a:r>
          </a:p>
          <a:p>
            <a:pPr>
              <a:buFontTx/>
              <a:buChar char="-"/>
            </a:pPr>
            <a:r>
              <a:rPr lang="sv-SE" dirty="0"/>
              <a:t>Standardiserade indikatorer på effektiv CM-verksamhet (nyckeltal)</a:t>
            </a:r>
          </a:p>
          <a:p>
            <a:pPr>
              <a:buFontTx/>
              <a:buChar char="-"/>
            </a:pPr>
            <a:r>
              <a:rPr lang="sv-SE" dirty="0"/>
              <a:t>Standardiserad rollbeskrivning för en </a:t>
            </a:r>
            <a:r>
              <a:rPr lang="sv-SE" dirty="0" err="1"/>
              <a:t>Configuration</a:t>
            </a:r>
            <a:r>
              <a:rPr lang="sv-SE" dirty="0"/>
              <a:t> Manager</a:t>
            </a:r>
          </a:p>
        </p:txBody>
      </p:sp>
    </p:spTree>
    <p:extLst>
      <p:ext uri="{BB962C8B-B14F-4D97-AF65-F5344CB8AC3E}">
        <p14:creationId xmlns:p14="http://schemas.microsoft.com/office/powerpoint/2010/main" val="3453628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65DB9-990D-42FA-8A96-AE9E2B1A33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Relationship control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986FD49-9B2F-4208-8540-5F97918FA12C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Ericsson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6FD6E6-EB04-48C7-AAF4-64C6EAFFEBA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2019-11-19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4135106-3788-40F1-9D61-4D5F4C70210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sv-SE" dirty="0"/>
              <a:t>Jenny Kloste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82C4080-7390-4146-B710-741E63E76A96}"/>
              </a:ext>
            </a:extLst>
          </p:cNvPr>
          <p:cNvSpPr/>
          <p:nvPr/>
        </p:nvSpPr>
        <p:spPr bwMode="auto">
          <a:xfrm>
            <a:off x="1209368" y="3701845"/>
            <a:ext cx="988142" cy="648929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sv-SE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BA946D9-A418-40C9-84CA-D1BA92EA08A5}"/>
              </a:ext>
            </a:extLst>
          </p:cNvPr>
          <p:cNvSpPr/>
          <p:nvPr/>
        </p:nvSpPr>
        <p:spPr bwMode="auto">
          <a:xfrm>
            <a:off x="2502310" y="3715520"/>
            <a:ext cx="988142" cy="648929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sv-SE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C2AF4BE-822A-40E8-B96C-EF7ADA7A18FB}"/>
              </a:ext>
            </a:extLst>
          </p:cNvPr>
          <p:cNvSpPr/>
          <p:nvPr/>
        </p:nvSpPr>
        <p:spPr bwMode="auto">
          <a:xfrm>
            <a:off x="1828800" y="2649643"/>
            <a:ext cx="988142" cy="648929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sv-SE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91DF6192-7AD4-4027-8D55-454831B83615}"/>
              </a:ext>
            </a:extLst>
          </p:cNvPr>
          <p:cNvCxnSpPr>
            <a:cxnSpLocks/>
            <a:stCxn id="16" idx="2"/>
            <a:endCxn id="14" idx="0"/>
          </p:cNvCxnSpPr>
          <p:nvPr/>
        </p:nvCxnSpPr>
        <p:spPr bwMode="auto">
          <a:xfrm rot="5400000">
            <a:off x="1811519" y="3190492"/>
            <a:ext cx="403273" cy="61943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AB32A595-B8C5-42C2-90BC-429F6D39C0FD}"/>
              </a:ext>
            </a:extLst>
          </p:cNvPr>
          <p:cNvCxnSpPr>
            <a:cxnSpLocks/>
            <a:stCxn id="16" idx="2"/>
            <a:endCxn id="15" idx="0"/>
          </p:cNvCxnSpPr>
          <p:nvPr/>
        </p:nvCxnSpPr>
        <p:spPr bwMode="auto">
          <a:xfrm rot="16200000" flipH="1">
            <a:off x="2451152" y="3170291"/>
            <a:ext cx="416948" cy="67351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6224D70C-C860-4E61-A2A2-08947E6716DC}"/>
              </a:ext>
            </a:extLst>
          </p:cNvPr>
          <p:cNvSpPr/>
          <p:nvPr/>
        </p:nvSpPr>
        <p:spPr bwMode="auto">
          <a:xfrm>
            <a:off x="8518219" y="3278982"/>
            <a:ext cx="988142" cy="648929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sv-SE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4BD18F-1B7D-490E-B2AA-57B1E0D08A65}"/>
              </a:ext>
            </a:extLst>
          </p:cNvPr>
          <p:cNvSpPr/>
          <p:nvPr/>
        </p:nvSpPr>
        <p:spPr bwMode="auto">
          <a:xfrm>
            <a:off x="6731206" y="3284897"/>
            <a:ext cx="988142" cy="648929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sv-SE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56A73B8-77C3-455F-9E08-1AE877BF5207}"/>
              </a:ext>
            </a:extLst>
          </p:cNvPr>
          <p:cNvCxnSpPr>
            <a:stCxn id="23" idx="1"/>
            <a:endCxn id="24" idx="3"/>
          </p:cNvCxnSpPr>
          <p:nvPr/>
        </p:nvCxnSpPr>
        <p:spPr bwMode="auto">
          <a:xfrm flipH="1">
            <a:off x="7719348" y="3603447"/>
            <a:ext cx="798871" cy="59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7" name="Arrow: Right 26">
            <a:extLst>
              <a:ext uri="{FF2B5EF4-FFF2-40B4-BE49-F238E27FC236}">
                <a16:creationId xmlns:a16="http://schemas.microsoft.com/office/drawing/2014/main" id="{FB34AC8E-D0D5-4722-AEED-15E59B1E802D}"/>
              </a:ext>
            </a:extLst>
          </p:cNvPr>
          <p:cNvSpPr/>
          <p:nvPr/>
        </p:nvSpPr>
        <p:spPr bwMode="auto">
          <a:xfrm>
            <a:off x="4450122" y="3160995"/>
            <a:ext cx="1367709" cy="884903"/>
          </a:xfrm>
          <a:prstGeom prst="rightArrow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sv-SE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8" name="Speech Bubble: Rectangle with Corners Rounded 27">
            <a:extLst>
              <a:ext uri="{FF2B5EF4-FFF2-40B4-BE49-F238E27FC236}">
                <a16:creationId xmlns:a16="http://schemas.microsoft.com/office/drawing/2014/main" id="{95F53AC9-8F34-44C4-A404-C2BD8AD70480}"/>
              </a:ext>
            </a:extLst>
          </p:cNvPr>
          <p:cNvSpPr/>
          <p:nvPr/>
        </p:nvSpPr>
        <p:spPr bwMode="auto">
          <a:xfrm>
            <a:off x="7942907" y="1624738"/>
            <a:ext cx="2138766" cy="830222"/>
          </a:xfrm>
          <a:prstGeom prst="wedgeRoundRectCallout">
            <a:avLst>
              <a:gd name="adj1" fmla="val -14674"/>
              <a:gd name="adj2" fmla="val 112903"/>
              <a:gd name="adj3" fmla="val 16667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Summary: Will requires higher control of interfaces (API´s) to govern the compatibility between objects 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509A3B4-6275-4E7F-B2F8-07A9811B64A2}"/>
              </a:ext>
            </a:extLst>
          </p:cNvPr>
          <p:cNvSpPr txBox="1"/>
          <p:nvPr/>
        </p:nvSpPr>
        <p:spPr bwMode="auto">
          <a:xfrm>
            <a:off x="1505336" y="4847347"/>
            <a:ext cx="1635071" cy="4272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none" lIns="72000" tIns="36000" rIns="73152" bIns="36576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>
              <a:buClr>
                <a:schemeClr val="tx1"/>
              </a:buClr>
            </a:pPr>
            <a:r>
              <a:rPr lang="sv-SE" sz="2000" dirty="0"/>
              <a:t>Parent-child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BE2694B-484D-4669-BA94-062FB32D11FC}"/>
              </a:ext>
            </a:extLst>
          </p:cNvPr>
          <p:cNvSpPr txBox="1"/>
          <p:nvPr/>
        </p:nvSpPr>
        <p:spPr bwMode="auto">
          <a:xfrm>
            <a:off x="7377219" y="4633713"/>
            <a:ext cx="1635071" cy="4272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none" lIns="72000" tIns="36000" rIns="73152" bIns="36576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>
              <a:buClr>
                <a:schemeClr val="tx1"/>
              </a:buClr>
            </a:pPr>
            <a:r>
              <a:rPr lang="sv-SE" sz="2000" dirty="0"/>
              <a:t>Relations </a:t>
            </a:r>
          </a:p>
        </p:txBody>
      </p:sp>
    </p:spTree>
    <p:extLst>
      <p:ext uri="{BB962C8B-B14F-4D97-AF65-F5344CB8AC3E}">
        <p14:creationId xmlns:p14="http://schemas.microsoft.com/office/powerpoint/2010/main" val="1072195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A4059-2C90-4DEF-8BB2-FD79CEFEB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437" y="218153"/>
            <a:ext cx="8353426" cy="516193"/>
          </a:xfrm>
        </p:spPr>
        <p:txBody>
          <a:bodyPr/>
          <a:lstStyle/>
          <a:p>
            <a:r>
              <a:rPr lang="en-US" dirty="0"/>
              <a:t>Relationship control 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8223F-8EF3-4A0D-92A2-73391DA384E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53166" y="2555670"/>
            <a:ext cx="9829698" cy="3004471"/>
          </a:xfrm>
          <a:ln>
            <a:solidFill>
              <a:schemeClr val="bg2">
                <a:lumMod val="90000"/>
              </a:schemeClr>
            </a:solidFill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Relations between platform-products and products</a:t>
            </a:r>
          </a:p>
          <a:p>
            <a:pPr marL="0" indent="0">
              <a:buNone/>
            </a:pPr>
            <a:r>
              <a:rPr lang="en-US" dirty="0"/>
              <a:t>Relations needed in many domains, Sales, R&amp;D, production</a:t>
            </a:r>
          </a:p>
          <a:p>
            <a:pPr marL="0" indent="0">
              <a:buNone/>
            </a:pPr>
            <a:r>
              <a:rPr lang="en-US" dirty="0" err="1"/>
              <a:t>Semver</a:t>
            </a:r>
            <a:r>
              <a:rPr lang="en-US" dirty="0"/>
              <a:t> to play a role in understanding </a:t>
            </a:r>
            <a:r>
              <a:rPr lang="en-US" b="1" dirty="0"/>
              <a:t>compatibility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Compatibility rather then configurations</a:t>
            </a:r>
          </a:p>
          <a:p>
            <a:pPr marL="0" indent="0">
              <a:buNone/>
            </a:pPr>
            <a:r>
              <a:rPr lang="en-US" dirty="0"/>
              <a:t>When modularity grows, more important to control</a:t>
            </a:r>
            <a:r>
              <a:rPr lang="en-US" b="1" dirty="0"/>
              <a:t> interfaces</a:t>
            </a:r>
          </a:p>
          <a:p>
            <a:pPr marL="0" indent="0">
              <a:buNone/>
            </a:pPr>
            <a:r>
              <a:rPr lang="en-US" dirty="0"/>
              <a:t>Data as an assets – what parameters needs to be CM handles? E.g. what has been verified with what?</a:t>
            </a:r>
          </a:p>
          <a:p>
            <a:pPr marL="0" indent="0">
              <a:buNone/>
            </a:pPr>
            <a:r>
              <a:rPr lang="en-US" b="1" dirty="0"/>
              <a:t>Modularity</a:t>
            </a:r>
            <a:r>
              <a:rPr lang="en-US" dirty="0"/>
              <a:t> and re-use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B7AAB60-8A08-4FA8-B24C-29F92EF5E2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3450" y="218153"/>
            <a:ext cx="4429125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881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7FDEF-ECBD-4AF4-A639-6E7FB7474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5902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Relationship </a:t>
            </a:r>
            <a:r>
              <a:rPr lang="sv-SE" dirty="0" err="1" smtClean="0"/>
              <a:t>control</a:t>
            </a:r>
            <a:r>
              <a:rPr lang="sv-SE" dirty="0" smtClean="0"/>
              <a:t> 2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0BDE4-1413-40F2-AE97-1B5A0BD2A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6905"/>
            <a:ext cx="10515600" cy="5070058"/>
          </a:xfrm>
        </p:spPr>
        <p:txBody>
          <a:bodyPr>
            <a:normAutofit fontScale="92500" lnSpcReduction="20000"/>
          </a:bodyPr>
          <a:lstStyle/>
          <a:p>
            <a:r>
              <a:rPr lang="sv-SE" dirty="0" err="1"/>
              <a:t>First</a:t>
            </a:r>
            <a:r>
              <a:rPr lang="sv-SE" dirty="0"/>
              <a:t> step is to </a:t>
            </a:r>
            <a:r>
              <a:rPr lang="sv-SE" dirty="0" err="1"/>
              <a:t>identify</a:t>
            </a:r>
            <a:r>
              <a:rPr lang="sv-SE" dirty="0"/>
              <a:t> </a:t>
            </a:r>
            <a:r>
              <a:rPr lang="sv-SE" dirty="0" err="1"/>
              <a:t>critical</a:t>
            </a:r>
            <a:r>
              <a:rPr lang="sv-SE" dirty="0"/>
              <a:t> relations and </a:t>
            </a:r>
            <a:r>
              <a:rPr lang="sv-SE" dirty="0" err="1"/>
              <a:t>document</a:t>
            </a:r>
            <a:r>
              <a:rPr lang="sv-SE" dirty="0"/>
              <a:t> </a:t>
            </a:r>
            <a:r>
              <a:rPr lang="sv-SE" dirty="0" err="1"/>
              <a:t>them</a:t>
            </a:r>
            <a:r>
              <a:rPr lang="sv-SE" dirty="0"/>
              <a:t> </a:t>
            </a:r>
            <a:r>
              <a:rPr lang="sv-SE" dirty="0" err="1"/>
              <a:t>somehow</a:t>
            </a:r>
            <a:endParaRPr lang="sv-SE" dirty="0"/>
          </a:p>
          <a:p>
            <a:r>
              <a:rPr lang="sv-SE" dirty="0"/>
              <a:t>Close </a:t>
            </a:r>
            <a:r>
              <a:rPr lang="sv-SE" dirty="0" err="1"/>
              <a:t>resemblence</a:t>
            </a:r>
            <a:r>
              <a:rPr lang="sv-SE" dirty="0"/>
              <a:t> to ”Interface management”, Inom SW: API management, </a:t>
            </a:r>
            <a:r>
              <a:rPr lang="sv-SE" dirty="0" err="1"/>
              <a:t>versioning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interfaces</a:t>
            </a:r>
          </a:p>
          <a:p>
            <a:r>
              <a:rPr lang="sv-SE" dirty="0" err="1"/>
              <a:t>Let</a:t>
            </a:r>
            <a:r>
              <a:rPr lang="sv-SE" dirty="0"/>
              <a:t> the relation or interface be a </a:t>
            </a:r>
            <a:r>
              <a:rPr lang="sv-SE" dirty="0" err="1"/>
              <a:t>configuration</a:t>
            </a:r>
            <a:r>
              <a:rPr lang="sv-SE" dirty="0"/>
              <a:t> item (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lifecycle</a:t>
            </a:r>
            <a:r>
              <a:rPr lang="sv-SE" dirty="0"/>
              <a:t>, id, version </a:t>
            </a:r>
            <a:r>
              <a:rPr lang="sv-SE" dirty="0" err="1"/>
              <a:t>etc</a:t>
            </a:r>
            <a:r>
              <a:rPr lang="sv-SE" dirty="0"/>
              <a:t>)</a:t>
            </a:r>
          </a:p>
          <a:p>
            <a:r>
              <a:rPr lang="sv-SE" dirty="0"/>
              <a:t>Ericsson: </a:t>
            </a:r>
            <a:r>
              <a:rPr lang="sv-SE" dirty="0" err="1"/>
              <a:t>bl</a:t>
            </a:r>
            <a:r>
              <a:rPr lang="sv-SE" dirty="0"/>
              <a:t> a ”</a:t>
            </a:r>
            <a:r>
              <a:rPr lang="sv-SE" dirty="0" err="1"/>
              <a:t>Used</a:t>
            </a:r>
            <a:r>
              <a:rPr lang="sv-SE" dirty="0"/>
              <a:t> by”, ”</a:t>
            </a:r>
            <a:r>
              <a:rPr lang="sv-SE" dirty="0" err="1"/>
              <a:t>provided</a:t>
            </a:r>
            <a:r>
              <a:rPr lang="sv-SE" dirty="0"/>
              <a:t>”, ”</a:t>
            </a:r>
            <a:r>
              <a:rPr lang="sv-SE" dirty="0" err="1"/>
              <a:t>related</a:t>
            </a:r>
            <a:r>
              <a:rPr lang="sv-SE" dirty="0"/>
              <a:t> to”, kan kontrolleras men svårt att skapa pedagogiska överblicksbilder</a:t>
            </a:r>
          </a:p>
          <a:p>
            <a:r>
              <a:rPr lang="sv-SE" dirty="0" err="1"/>
              <a:t>Pensionsmynd</a:t>
            </a:r>
            <a:r>
              <a:rPr lang="sv-SE" dirty="0"/>
              <a:t>: relationen som behöver kontrolleras är: </a:t>
            </a:r>
            <a:r>
              <a:rPr lang="sv-SE" dirty="0" err="1"/>
              <a:t>microtjänster</a:t>
            </a:r>
            <a:r>
              <a:rPr lang="sv-SE" dirty="0"/>
              <a:t>-tjänster, ”överenskommelser med externa intressenter”, ”GDPR-beroendet”</a:t>
            </a:r>
          </a:p>
          <a:p>
            <a:r>
              <a:rPr lang="sv-SE" dirty="0"/>
              <a:t>Graph-databaser ger stöd men förutsätter såklart att man har rätt ut vilka beroenden som man har</a:t>
            </a:r>
          </a:p>
          <a:p>
            <a:r>
              <a:rPr lang="sv-SE" dirty="0"/>
              <a:t>Behovet finns att betrakta relationer i en 3d-modell</a:t>
            </a:r>
          </a:p>
          <a:p>
            <a:r>
              <a:rPr lang="sv-SE" dirty="0"/>
              <a:t>Den mänskliga relationen – förmågan hos medarbetaren att tolka definitioner på relationer</a:t>
            </a:r>
          </a:p>
        </p:txBody>
      </p:sp>
    </p:spTree>
    <p:extLst>
      <p:ext uri="{BB962C8B-B14F-4D97-AF65-F5344CB8AC3E}">
        <p14:creationId xmlns:p14="http://schemas.microsoft.com/office/powerpoint/2010/main" val="1017396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A4059-2C90-4DEF-8BB2-FD79CEFEB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437" y="218153"/>
            <a:ext cx="8353426" cy="516193"/>
          </a:xfrm>
        </p:spPr>
        <p:txBody>
          <a:bodyPr/>
          <a:lstStyle/>
          <a:p>
            <a:r>
              <a:rPr lang="en-US" dirty="0"/>
              <a:t>Relationship control  3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CE9D1C1-FC8D-47BB-B005-E1F375D143D4}"/>
              </a:ext>
            </a:extLst>
          </p:cNvPr>
          <p:cNvSpPr txBox="1">
            <a:spLocks/>
          </p:cNvSpPr>
          <p:nvPr/>
        </p:nvSpPr>
        <p:spPr bwMode="auto">
          <a:xfrm>
            <a:off x="645140" y="2738386"/>
            <a:ext cx="10003195" cy="3650024"/>
          </a:xfrm>
          <a:prstGeom prst="rect">
            <a:avLst/>
          </a:prstGeom>
          <a:noFill/>
          <a:ln w="9525">
            <a:solidFill>
              <a:schemeClr val="bg2">
                <a:lumMod val="90000"/>
              </a:schemeClr>
            </a:solidFill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</a:bodyPr>
          <a:lstStyle>
            <a:lvl1pPr indent="0" fontAlgn="base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None/>
              <a:defRPr sz="2000" kern="1000" spc="-30"/>
            </a:lvl1pPr>
            <a:lvl2pPr marL="712788" indent="-342900" fontAlgn="base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/>
            </a:lvl2pPr>
            <a:lvl3pPr marL="1079500" indent="-342900" fontAlgn="base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/>
            </a:lvl3pPr>
            <a:lvl4pPr marL="1435100" indent="-342900" fontAlgn="base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/>
            </a:lvl4pPr>
            <a:lvl5pPr marL="1770063" indent="-342900" fontAlgn="base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/>
            </a:lvl5pPr>
            <a:lvl6pPr marL="2071688" indent="-180975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/>
            </a:lvl6pPr>
            <a:lvl7pPr marL="2528888" indent="-180975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/>
            </a:lvl7pPr>
            <a:lvl8pPr marL="2986088" indent="-180975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/>
            </a:lvl8pPr>
            <a:lvl9pPr marL="3443288" indent="-180975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/>
            </a:lvl9pPr>
          </a:lstStyle>
          <a:p>
            <a:r>
              <a:rPr lang="en-US" b="1" dirty="0"/>
              <a:t>Compatibility</a:t>
            </a:r>
            <a:r>
              <a:rPr lang="en-US" dirty="0"/>
              <a:t> between objects</a:t>
            </a:r>
          </a:p>
          <a:p>
            <a:r>
              <a:rPr lang="en-US" dirty="0"/>
              <a:t>Feature to become a configuration item?</a:t>
            </a:r>
          </a:p>
          <a:p>
            <a:r>
              <a:rPr lang="en-US" dirty="0"/>
              <a:t>Retail industry is in front with “recommended products”. Is AI used for “recommendations”?</a:t>
            </a:r>
          </a:p>
          <a:p>
            <a:r>
              <a:rPr lang="en-US" dirty="0"/>
              <a:t>Also to be used for the importance to “clean” portfolio.</a:t>
            </a:r>
          </a:p>
          <a:p>
            <a:r>
              <a:rPr lang="en-US" dirty="0"/>
              <a:t>PLCS Standards has “replaces by” and other relations already mentioned</a:t>
            </a:r>
          </a:p>
          <a:p>
            <a:r>
              <a:rPr lang="en-US" dirty="0"/>
              <a:t>New types of databases (relation databases) to be used more?</a:t>
            </a:r>
          </a:p>
          <a:p>
            <a:r>
              <a:rPr lang="en-US" b="1" dirty="0"/>
              <a:t>API´</a:t>
            </a:r>
            <a:r>
              <a:rPr lang="en-US" dirty="0"/>
              <a:t>s and interface control to become more important (backwards compatibility).</a:t>
            </a:r>
          </a:p>
          <a:p>
            <a:r>
              <a:rPr lang="en-US" dirty="0"/>
              <a:t>Will the API become the “top product”?</a:t>
            </a:r>
          </a:p>
          <a:p>
            <a:r>
              <a:rPr lang="en-US" dirty="0"/>
              <a:t>Automation becomes crucial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1CD3F4C-099C-426F-A981-A8ADB895E5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3726" y="218153"/>
            <a:ext cx="4791075" cy="207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033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17640-2922-49D4-97B4-4069B0413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Lifecycle, session 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AA47C-E03A-4CB3-8022-4E04BB0DA42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79425" y="1149350"/>
            <a:ext cx="11233150" cy="570865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v-SE" dirty="0"/>
              <a:t>Emil, Staffan, Charlott, Raul, Johan</a:t>
            </a:r>
          </a:p>
          <a:p>
            <a:pPr marL="0" indent="0">
              <a:buNone/>
            </a:pPr>
            <a:endParaRPr lang="sv-SE" sz="1100" dirty="0"/>
          </a:p>
          <a:p>
            <a:pPr marL="0" indent="0">
              <a:buNone/>
            </a:pPr>
            <a:r>
              <a:rPr lang="sv-SE" dirty="0"/>
              <a:t>-Increased frequency of release to customer (Ericsson). Continues Delivery concept. </a:t>
            </a:r>
          </a:p>
          <a:p>
            <a:pPr marL="0" indent="0">
              <a:buNone/>
            </a:pPr>
            <a:r>
              <a:rPr lang="sv-SE" dirty="0"/>
              <a:t>-Life cycle management from requirement to removed from market/in-field</a:t>
            </a:r>
          </a:p>
          <a:p>
            <a:pPr marL="0" indent="0">
              <a:buNone/>
            </a:pPr>
            <a:r>
              <a:rPr lang="sv-SE" dirty="0"/>
              <a:t>-Much focus on development part of the product lifecycle</a:t>
            </a:r>
          </a:p>
          <a:p>
            <a:pPr marL="0" indent="0">
              <a:buNone/>
            </a:pPr>
            <a:r>
              <a:rPr lang="sv-SE" dirty="0"/>
              <a:t>-The latter part of the lifecycle, Maintenance to end-of life, is more difficult to control</a:t>
            </a:r>
          </a:p>
          <a:p>
            <a:pPr marL="0" indent="0">
              <a:buNone/>
            </a:pPr>
            <a:r>
              <a:rPr lang="sv-SE" dirty="0"/>
              <a:t>-Who decides the life length for a product?</a:t>
            </a:r>
          </a:p>
          <a:p>
            <a:pPr marL="0" indent="0">
              <a:buNone/>
            </a:pPr>
            <a:r>
              <a:rPr lang="sv-SE" dirty="0"/>
              <a:t>-Spare part phase</a:t>
            </a:r>
          </a:p>
          <a:p>
            <a:pPr marL="0" indent="0">
              <a:buNone/>
            </a:pPr>
            <a:r>
              <a:rPr lang="sv-SE" dirty="0"/>
              <a:t>-Last Time Buy on a component. To be able to estimate the amount of needed component we need to know/estimate the customer needs.</a:t>
            </a:r>
          </a:p>
          <a:p>
            <a:pPr marL="0" indent="0">
              <a:buNone/>
            </a:pPr>
            <a:r>
              <a:rPr lang="sv-SE" dirty="0"/>
              <a:t>-Global distributed production. The same system and processes should be used globally</a:t>
            </a:r>
          </a:p>
          <a:p>
            <a:pPr marL="0" indent="0">
              <a:buNone/>
            </a:pPr>
            <a:r>
              <a:rPr lang="sv-SE" dirty="0"/>
              <a:t>-Number of stages in the life cycle can differ depending on the business need</a:t>
            </a:r>
          </a:p>
          <a:p>
            <a:pPr marL="0" indent="0">
              <a:buNone/>
            </a:pPr>
            <a:r>
              <a:rPr lang="sv-SE" dirty="0"/>
              <a:t>-Different levels of released. A product might not be used just because it is released. It must have been approved for that system/usage. Available for different markets?</a:t>
            </a:r>
          </a:p>
          <a:p>
            <a:pPr marL="0" indent="0">
              <a:buNone/>
            </a:pPr>
            <a:r>
              <a:rPr lang="sv-SE" dirty="0"/>
              <a:t>-From a cost perspective it is easier to change a electronic  component. For mechanic there is a cost and a leadtime for changing the tools. SW can have a long start-up time when trying to change old SW due to compilers/tools/knowledge</a:t>
            </a:r>
          </a:p>
          <a:p>
            <a:pPr marL="0" indent="0">
              <a:buNone/>
            </a:pPr>
            <a:r>
              <a:rPr lang="sv-SE" dirty="0"/>
              <a:t> </a:t>
            </a:r>
          </a:p>
          <a:p>
            <a:endParaRPr lang="sv-SE" dirty="0"/>
          </a:p>
          <a:p>
            <a:endParaRPr lang="sv-S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398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93B3263-4E03-4790-ADA2-26FFC69101CC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22" y="923925"/>
            <a:ext cx="12194722" cy="5927990"/>
          </a:xfrm>
        </p:spPr>
      </p:pic>
    </p:spTree>
    <p:extLst>
      <p:ext uri="{BB962C8B-B14F-4D97-AF65-F5344CB8AC3E}">
        <p14:creationId xmlns:p14="http://schemas.microsoft.com/office/powerpoint/2010/main" val="499262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87625-D5D2-463B-AF70-B01749C18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Lifecycle, session 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991BCC-23A6-4152-8E27-F74FB2BA39A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79425" y="1254125"/>
            <a:ext cx="11233150" cy="54229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v-SE" dirty="0"/>
              <a:t>Per K, Anna, Per H, Magnus, Linda, Kristina, Anders</a:t>
            </a:r>
          </a:p>
          <a:p>
            <a:pPr marL="0" indent="0">
              <a:buNone/>
            </a:pPr>
            <a:endParaRPr lang="sv-SE" sz="1400" dirty="0"/>
          </a:p>
          <a:p>
            <a:pPr marL="0" indent="0">
              <a:buNone/>
            </a:pPr>
            <a:r>
              <a:rPr lang="en-US" dirty="0"/>
              <a:t>-Start small and simple</a:t>
            </a:r>
          </a:p>
          <a:p>
            <a:pPr marL="0" indent="0">
              <a:buNone/>
            </a:pPr>
            <a:r>
              <a:rPr lang="en-US" dirty="0"/>
              <a:t>-Need to have control on what is delivered</a:t>
            </a:r>
          </a:p>
          <a:p>
            <a:pPr marL="0" indent="0">
              <a:buNone/>
            </a:pPr>
            <a:r>
              <a:rPr lang="en-US" dirty="0"/>
              <a:t>-Release cycles (short and fast vs long and slow)</a:t>
            </a:r>
          </a:p>
          <a:p>
            <a:pPr marL="0" indent="0">
              <a:buNone/>
            </a:pPr>
            <a:r>
              <a:rPr lang="en-US" dirty="0"/>
              <a:t>-Maturity stages to define were in the lifecycle the product is. To specify the maturity in the development phase.</a:t>
            </a:r>
          </a:p>
          <a:p>
            <a:pPr marL="0" indent="0">
              <a:buNone/>
            </a:pPr>
            <a:r>
              <a:rPr lang="en-US" dirty="0"/>
              <a:t>-Same steps for HW and SW, but the development time is shorter for SW and therefor the lifecycles are stepped for frequently.</a:t>
            </a:r>
          </a:p>
          <a:p>
            <a:pPr marL="0" indent="0">
              <a:buNone/>
            </a:pPr>
            <a:r>
              <a:rPr lang="en-US" dirty="0"/>
              <a:t>-Sync lifecycle steps for SW and HW. Challenge to control the release of HW and SW together (top-product)</a:t>
            </a:r>
          </a:p>
          <a:p>
            <a:pPr marL="0" indent="0">
              <a:buNone/>
            </a:pPr>
            <a:r>
              <a:rPr lang="en-US" dirty="0"/>
              <a:t>-Transfer between organizations/projects during the lifecycle can be like a “bump-in the road” (e g development – maintenance)</a:t>
            </a:r>
          </a:p>
          <a:p>
            <a:pPr marL="0" indent="0">
              <a:buNone/>
            </a:pPr>
            <a:r>
              <a:rPr lang="en-US" dirty="0"/>
              <a:t>-CM plan is key. Often written for a project, and connected to the project plan. The CM plan should live and control the whole lifecycle. DevOps is an alternative for SW to change from the </a:t>
            </a:r>
            <a:r>
              <a:rPr lang="en-US" dirty="0" err="1"/>
              <a:t>dev.project</a:t>
            </a:r>
            <a:r>
              <a:rPr lang="en-US" dirty="0"/>
              <a:t> vs maintenance challenge.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790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7BAA4-3556-4AB0-99E3-8EED9115D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Lifecycle session 2 cont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1343E-10DB-4CDC-9F35-34AA79CDB6C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v-SE" dirty="0"/>
              <a:t>-PLCS, Product Life Cycle Support from SIS can be used as input</a:t>
            </a:r>
          </a:p>
          <a:p>
            <a:pPr marL="0" indent="0">
              <a:buNone/>
            </a:pPr>
            <a:r>
              <a:rPr lang="en-US" dirty="0"/>
              <a:t>-Need to keep track on Product, Product version/revision, Individual unit incl life cycle</a:t>
            </a:r>
          </a:p>
          <a:p>
            <a:pPr marL="0" indent="0">
              <a:buNone/>
            </a:pPr>
            <a:r>
              <a:rPr lang="en-US" dirty="0"/>
              <a:t>-Installed based and legal aspects can impact the control need with regards to life cycle</a:t>
            </a:r>
          </a:p>
          <a:p>
            <a:pPr marL="0" indent="0">
              <a:buNone/>
            </a:pPr>
            <a:r>
              <a:rPr lang="en-US" dirty="0"/>
              <a:t>-Continues certification/Continues compliance. Automatization. Failed test case if not compliant</a:t>
            </a:r>
          </a:p>
          <a:p>
            <a:pPr marL="0" indent="0">
              <a:buNone/>
            </a:pPr>
            <a:r>
              <a:rPr lang="en-US" dirty="0"/>
              <a:t>-As required, as engineered, as sold, as manufactured, as deployed, as maintained</a:t>
            </a:r>
          </a:p>
          <a:p>
            <a:pPr marL="0" indent="0">
              <a:buNone/>
            </a:pPr>
            <a:r>
              <a:rPr lang="en-US" dirty="0"/>
              <a:t>-Design status and release status and restriction status and supply status.</a:t>
            </a:r>
          </a:p>
          <a:p>
            <a:pPr marL="0" indent="0">
              <a:buNone/>
            </a:pPr>
            <a:r>
              <a:rPr lang="en-US" dirty="0"/>
              <a:t>-TRL Technology Readiness Level 1-9 :</a:t>
            </a:r>
          </a:p>
          <a:p>
            <a:pPr marL="0" indent="0">
              <a:buNone/>
            </a:pPr>
            <a:r>
              <a:rPr lang="en-US" dirty="0"/>
              <a:t>1-2 Fundamental investigation, no specific application</a:t>
            </a:r>
          </a:p>
          <a:p>
            <a:pPr marL="0" indent="0">
              <a:buNone/>
            </a:pPr>
            <a:r>
              <a:rPr lang="en-US" dirty="0"/>
              <a:t>7 validation, flight test, final design</a:t>
            </a:r>
          </a:p>
          <a:p>
            <a:pPr marL="0" indent="0">
              <a:buNone/>
            </a:pPr>
            <a:r>
              <a:rPr lang="en-US" dirty="0"/>
              <a:t>8-9 Certified and deployed to the market</a:t>
            </a:r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6D4A2F86-C909-45B9-BB98-0CF595693F82}"/>
              </a:ext>
            </a:extLst>
          </p:cNvPr>
          <p:cNvSpPr/>
          <p:nvPr/>
        </p:nvSpPr>
        <p:spPr bwMode="auto">
          <a:xfrm>
            <a:off x="5029200" y="4648200"/>
            <a:ext cx="228600" cy="6096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3334CF-2FD3-409D-A311-8E595929132E}"/>
              </a:ext>
            </a:extLst>
          </p:cNvPr>
          <p:cNvSpPr txBox="1"/>
          <p:nvPr/>
        </p:nvSpPr>
        <p:spPr bwMode="auto">
          <a:xfrm>
            <a:off x="5410199" y="4781550"/>
            <a:ext cx="2790825" cy="295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72000" tIns="36000" rIns="73152" bIns="36576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>
              <a:buClr>
                <a:schemeClr val="tx1"/>
              </a:buClr>
            </a:pPr>
            <a:r>
              <a:rPr lang="sv-SE" dirty="0"/>
              <a:t>Life cycle control is needed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4227635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1058</Words>
  <Application>Microsoft Office PowerPoint</Application>
  <PresentationFormat>Bredbild</PresentationFormat>
  <Paragraphs>127</Paragraphs>
  <Slides>13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Ericsson Hilda</vt:lpstr>
      <vt:lpstr>Ericsson Hilda Light</vt:lpstr>
      <vt:lpstr>Office-tema</vt:lpstr>
      <vt:lpstr>CM FORUM  knowledge sharing</vt:lpstr>
      <vt:lpstr>Relationship control </vt:lpstr>
      <vt:lpstr>Relationship control  1</vt:lpstr>
      <vt:lpstr>Relationship control 2</vt:lpstr>
      <vt:lpstr>Relationship control  3</vt:lpstr>
      <vt:lpstr>Lifecycle, session 1</vt:lpstr>
      <vt:lpstr>PowerPoint-presentation</vt:lpstr>
      <vt:lpstr>Lifecycle, session 2</vt:lpstr>
      <vt:lpstr>Lifecycle session 2 cont</vt:lpstr>
      <vt:lpstr>CM Forum   CM for legal requirement</vt:lpstr>
      <vt:lpstr>CM of Legal requirements</vt:lpstr>
      <vt:lpstr>PowerPoint-presentation</vt:lpstr>
      <vt:lpstr>PowerPoint-presentation</vt:lpstr>
    </vt:vector>
  </TitlesOfParts>
  <Company>EVRY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 FORUM  knowledge sharing</dc:title>
  <dc:creator>Ljungkvist Tobias</dc:creator>
  <cp:lastModifiedBy>Ljungkvist Tobias</cp:lastModifiedBy>
  <cp:revision>2</cp:revision>
  <dcterms:created xsi:type="dcterms:W3CDTF">2019-11-21T10:04:56Z</dcterms:created>
  <dcterms:modified xsi:type="dcterms:W3CDTF">2019-11-28T11:38:19Z</dcterms:modified>
</cp:coreProperties>
</file>