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9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73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077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35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346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000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954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987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210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23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223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037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98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2 – group 1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Positioning CM responsibilities in the </a:t>
            </a:r>
            <a:r>
              <a:rPr lang="en-US" b="1" dirty="0" err="1"/>
              <a:t>organisation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5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2 – group 5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Positioning CM responsibilities in the </a:t>
            </a:r>
            <a:r>
              <a:rPr lang="en-US" b="1" dirty="0" err="1"/>
              <a:t>organisation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6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1109"/>
            <a:ext cx="10515600" cy="135722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Strong product family structure and governance structures</a:t>
            </a:r>
          </a:p>
          <a:p>
            <a:r>
              <a:rPr lang="en-US" dirty="0"/>
              <a:t>All information in the same system, linked to CI’s</a:t>
            </a:r>
          </a:p>
          <a:p>
            <a:r>
              <a:rPr lang="en-US" dirty="0"/>
              <a:t>Separate different types of information, such as product development, as-built, as-maintained, contract, …</a:t>
            </a:r>
          </a:p>
          <a:p>
            <a:r>
              <a:rPr lang="en-US" dirty="0"/>
              <a:t>Work closely together with project management and system architect</a:t>
            </a:r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815" y="35483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841997"/>
            <a:ext cx="10515600" cy="1320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Different organizational structures are possible, such as product-oriented, competence-oriented, etc.</a:t>
            </a:r>
          </a:p>
          <a:p>
            <a:r>
              <a:rPr lang="en-US" sz="1800" dirty="0"/>
              <a:t>Assign overall responsible for CM strategies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9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2 – group 6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15436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Positioning CM </a:t>
            </a:r>
            <a:r>
              <a:rPr lang="en-US" sz="2600" b="1" dirty="0"/>
              <a:t>responsibilities in the </a:t>
            </a:r>
            <a:r>
              <a:rPr lang="en-US" sz="2600" b="1" dirty="0" err="1"/>
              <a:t>organisation</a:t>
            </a:r>
            <a:endParaRPr lang="en-US" sz="2600" b="1" dirty="0"/>
          </a:p>
          <a:p>
            <a:endParaRPr lang="en-US" sz="2600" b="1" dirty="0"/>
          </a:p>
          <a:p>
            <a:r>
              <a:rPr lang="en-US" sz="2600" b="1" dirty="0"/>
              <a:t> </a:t>
            </a:r>
          </a:p>
          <a:p>
            <a:r>
              <a:rPr lang="sv-SE" sz="1500" b="1" dirty="0"/>
              <a:t>Participants</a:t>
            </a:r>
          </a:p>
          <a:p>
            <a:r>
              <a:rPr lang="sv-SE" sz="1500" dirty="0"/>
              <a:t>Hilda Toomasian – Bombardier</a:t>
            </a:r>
          </a:p>
          <a:p>
            <a:r>
              <a:rPr lang="sv-SE" sz="1500" dirty="0"/>
              <a:t>Katarina Prytz – Ericsson</a:t>
            </a:r>
          </a:p>
          <a:p>
            <a:r>
              <a:rPr lang="sv-SE" sz="1500" dirty="0"/>
              <a:t>Peter Bártfai – Generic</a:t>
            </a:r>
          </a:p>
          <a:p>
            <a:r>
              <a:rPr lang="sv-SE" sz="1500" dirty="0"/>
              <a:t>Olga Johansson – Vattenfall</a:t>
            </a:r>
          </a:p>
          <a:p>
            <a:r>
              <a:rPr lang="sv-SE" sz="1500" dirty="0"/>
              <a:t>Staffan Mossberg – Volvo Lastvagnar</a:t>
            </a:r>
          </a:p>
          <a:p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862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1700"/>
            <a:ext cx="10515600" cy="1892300"/>
          </a:xfrm>
        </p:spPr>
        <p:txBody>
          <a:bodyPr>
            <a:normAutofit fontScale="55000" lnSpcReduction="20000"/>
          </a:bodyPr>
          <a:lstStyle/>
          <a:p>
            <a:r>
              <a:rPr lang="sv-SE" dirty="0"/>
              <a:t>Project CM should be part of project management team.</a:t>
            </a:r>
          </a:p>
          <a:p>
            <a:r>
              <a:rPr lang="sv-SE" dirty="0"/>
              <a:t>Product CM to be part of release planning.</a:t>
            </a:r>
          </a:p>
          <a:p>
            <a:r>
              <a:rPr lang="sv-SE" dirty="0"/>
              <a:t>The line must establish a clear CM process for the projects to follow.</a:t>
            </a:r>
          </a:p>
          <a:p>
            <a:r>
              <a:rPr lang="sv-SE" dirty="0"/>
              <a:t>A CM team should belong to the same line organisation and work with products owned by different parts of the organisation.</a:t>
            </a:r>
          </a:p>
          <a:p>
            <a:r>
              <a:rPr lang="sv-SE" dirty="0"/>
              <a:t>CM process ownership should be put in a line organisation with an overall responsibility, e.g. Systems Enginering or Project Office.</a:t>
            </a:r>
          </a:p>
          <a:p>
            <a:r>
              <a:rPr lang="sv-SE" dirty="0"/>
              <a:t>CM to be part of new projects from the start, i.e. already from customer negotiations.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815" y="4577037"/>
            <a:ext cx="10515600" cy="8077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5502397"/>
            <a:ext cx="10515600" cy="1320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CM process ownership should be put in a line organisation with an overall responsibility, e.g. Systems Enginering or Project Office.</a:t>
            </a:r>
          </a:p>
          <a:p>
            <a:r>
              <a:rPr lang="sv-SE" dirty="0"/>
              <a:t>High level management must understand the value of CM and champion CM activities within the organisation.</a:t>
            </a:r>
          </a:p>
          <a:p>
            <a:r>
              <a:rPr lang="sv-SE" dirty="0"/>
              <a:t>Continuous CM training adapted to different user needs aimed at creating understanding of the need and purpose of CM.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636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1700"/>
            <a:ext cx="10515600" cy="1376636"/>
          </a:xfrm>
        </p:spPr>
        <p:txBody>
          <a:bodyPr>
            <a:normAutofit/>
          </a:bodyPr>
          <a:lstStyle/>
          <a:p>
            <a:r>
              <a:rPr lang="en-US" dirty="0"/>
              <a:t>…</a:t>
            </a:r>
          </a:p>
          <a:p>
            <a:r>
              <a:rPr lang="en-US" dirty="0"/>
              <a:t>…</a:t>
            </a:r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815" y="3548337"/>
            <a:ext cx="10515600" cy="8077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73697"/>
            <a:ext cx="10515600" cy="1320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…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…</a:t>
            </a:r>
            <a:endParaRPr lang="sv-SE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46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2 – group 7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Positioning CM responsibilities in the </a:t>
            </a:r>
            <a:r>
              <a:rPr lang="en-US" b="1" dirty="0" err="1"/>
              <a:t>organisation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0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4663"/>
            <a:ext cx="10515600" cy="2317333"/>
          </a:xfrm>
        </p:spPr>
        <p:txBody>
          <a:bodyPr>
            <a:normAutofit fontScale="92500"/>
          </a:bodyPr>
          <a:lstStyle/>
          <a:p>
            <a:r>
              <a:rPr lang="en-US" dirty="0"/>
              <a:t>Belong to Systems Engineering </a:t>
            </a:r>
            <a:r>
              <a:rPr lang="en-US" b="1" dirty="0"/>
              <a:t>during product development</a:t>
            </a:r>
            <a:r>
              <a:rPr lang="en-US" dirty="0"/>
              <a:t> – cooperation with design, support to designers, be </a:t>
            </a:r>
            <a:r>
              <a:rPr lang="en-US" dirty="0" err="1"/>
              <a:t>visibible</a:t>
            </a:r>
            <a:r>
              <a:rPr lang="en-US" dirty="0"/>
              <a:t> and available</a:t>
            </a:r>
          </a:p>
          <a:p>
            <a:r>
              <a:rPr lang="en-US" dirty="0"/>
              <a:t>System owner’s “right hand” &amp; involved in life cycle of product/system</a:t>
            </a:r>
          </a:p>
          <a:p>
            <a:r>
              <a:rPr lang="en-US" dirty="0"/>
              <a:t>Within After market &amp; maintenance </a:t>
            </a:r>
            <a:r>
              <a:rPr lang="en-US" dirty="0" err="1"/>
              <a:t>organisation</a:t>
            </a:r>
            <a:r>
              <a:rPr lang="en-US" dirty="0"/>
              <a:t> to support the product/system owner      </a:t>
            </a:r>
            <a:endParaRPr lang="sv-SE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5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194195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074946"/>
            <a:ext cx="10515600" cy="27327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CM to be part of the development / design team</a:t>
            </a:r>
          </a:p>
          <a:p>
            <a:r>
              <a:rPr lang="en-US" dirty="0"/>
              <a:t>CM part of “tech/engineering/ops”, </a:t>
            </a:r>
          </a:p>
          <a:p>
            <a:r>
              <a:rPr lang="en-US" dirty="0"/>
              <a:t>CM works close to system architect in an agile </a:t>
            </a:r>
            <a:r>
              <a:rPr lang="en-US" dirty="0" err="1"/>
              <a:t>organisation</a:t>
            </a:r>
            <a:r>
              <a:rPr lang="en-US" dirty="0"/>
              <a:t>  </a:t>
            </a:r>
          </a:p>
          <a:p>
            <a:r>
              <a:rPr lang="en-US" dirty="0"/>
              <a:t>CM works as project manager in agile environment, on what/how and when to deliver  </a:t>
            </a:r>
          </a:p>
          <a:p>
            <a:r>
              <a:rPr lang="en-US" dirty="0"/>
              <a:t>Agree same “Way of working” </a:t>
            </a:r>
          </a:p>
          <a:p>
            <a:r>
              <a:rPr lang="en-US" dirty="0"/>
              <a:t>CM responsible for change management, escalation of issues  </a:t>
            </a:r>
            <a:endParaRPr lang="sv-SE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6972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4664"/>
            <a:ext cx="10515600" cy="1023672"/>
          </a:xfrm>
        </p:spPr>
        <p:txBody>
          <a:bodyPr>
            <a:normAutofit fontScale="62500" lnSpcReduction="20000"/>
          </a:bodyPr>
          <a:lstStyle/>
          <a:p>
            <a:r>
              <a:rPr lang="sv-SE" dirty="0" err="1"/>
              <a:t>Distributed</a:t>
            </a:r>
            <a:r>
              <a:rPr lang="sv-SE" dirty="0"/>
              <a:t> or central CM </a:t>
            </a:r>
            <a:r>
              <a:rPr lang="sv-SE" dirty="0" err="1"/>
              <a:t>Organization</a:t>
            </a:r>
            <a:r>
              <a:rPr lang="sv-SE" dirty="0"/>
              <a:t>. </a:t>
            </a:r>
          </a:p>
          <a:p>
            <a:pPr lvl="1"/>
            <a:r>
              <a:rPr lang="sv-SE" dirty="0"/>
              <a:t>CM </a:t>
            </a:r>
            <a:r>
              <a:rPr lang="sv-SE" dirty="0" err="1"/>
              <a:t>org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ppl</a:t>
            </a:r>
            <a:r>
              <a:rPr lang="sv-SE" dirty="0"/>
              <a:t> </a:t>
            </a:r>
            <a:r>
              <a:rPr lang="sv-SE" dirty="0" err="1"/>
              <a:t>distributed</a:t>
            </a:r>
            <a:r>
              <a:rPr lang="sv-SE" dirty="0"/>
              <a:t> to </a:t>
            </a:r>
            <a:r>
              <a:rPr lang="sv-SE" dirty="0" err="1"/>
              <a:t>projects</a:t>
            </a:r>
            <a:endParaRPr lang="sv-SE" dirty="0"/>
          </a:p>
          <a:p>
            <a:pPr lvl="1"/>
            <a:r>
              <a:rPr lang="sv-SE" dirty="0"/>
              <a:t>CM part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project</a:t>
            </a:r>
            <a:r>
              <a:rPr lang="sv-SE" dirty="0"/>
              <a:t> </a:t>
            </a:r>
            <a:r>
              <a:rPr lang="sv-SE" dirty="0" err="1"/>
              <a:t>org</a:t>
            </a:r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cooperate</a:t>
            </a:r>
            <a:r>
              <a:rPr lang="sv-SE" dirty="0"/>
              <a:t> in CM </a:t>
            </a:r>
            <a:r>
              <a:rPr lang="sv-SE" dirty="0" err="1"/>
              <a:t>network</a:t>
            </a:r>
            <a:endParaRPr lang="sv-SE" dirty="0"/>
          </a:p>
          <a:p>
            <a:pPr lvl="1"/>
            <a:r>
              <a:rPr lang="sv-SE" dirty="0" err="1"/>
              <a:t>Important</a:t>
            </a:r>
            <a:r>
              <a:rPr lang="sv-SE" dirty="0"/>
              <a:t> to </a:t>
            </a:r>
            <a:r>
              <a:rPr lang="sv-SE" dirty="0" err="1"/>
              <a:t>engage</a:t>
            </a:r>
            <a:r>
              <a:rPr lang="sv-SE" dirty="0"/>
              <a:t> management in </a:t>
            </a:r>
            <a:r>
              <a:rPr lang="sv-SE" dirty="0" err="1"/>
              <a:t>value</a:t>
            </a:r>
            <a:r>
              <a:rPr lang="sv-SE" dirty="0"/>
              <a:t> and </a:t>
            </a:r>
            <a:r>
              <a:rPr lang="sv-SE" dirty="0" err="1"/>
              <a:t>need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CM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815" y="35483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841997"/>
            <a:ext cx="10515600" cy="1320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Pray and encourage management  </a:t>
            </a:r>
          </a:p>
          <a:p>
            <a:r>
              <a:rPr lang="en-US" dirty="0"/>
              <a:t>Process owner must be informed of CM activities/processes</a:t>
            </a:r>
          </a:p>
          <a:p>
            <a:pPr lvl="1"/>
            <a:r>
              <a:rPr lang="en-US" dirty="0"/>
              <a:t>Set scope</a:t>
            </a:r>
          </a:p>
          <a:p>
            <a:pPr lvl="1"/>
            <a:r>
              <a:rPr lang="en-US" dirty="0"/>
              <a:t>Define content and limits of CM activities/processes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96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2 – group 2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Positioning CM responsibilities in the </a:t>
            </a:r>
            <a:r>
              <a:rPr lang="en-US" b="1" dirty="0" err="1"/>
              <a:t>organisation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48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4664"/>
            <a:ext cx="10515600" cy="1269414"/>
          </a:xfrm>
        </p:spPr>
        <p:txBody>
          <a:bodyPr>
            <a:normAutofit/>
          </a:bodyPr>
          <a:lstStyle/>
          <a:p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egen</a:t>
            </a:r>
            <a:r>
              <a:rPr lang="en-US" sz="2000" dirty="0"/>
              <a:t> </a:t>
            </a:r>
            <a:r>
              <a:rPr lang="en-US" sz="2000" dirty="0" err="1"/>
              <a:t>samlad</a:t>
            </a:r>
            <a:r>
              <a:rPr lang="en-US" sz="2000" dirty="0"/>
              <a:t> CM </a:t>
            </a:r>
            <a:r>
              <a:rPr lang="en-US" sz="2000" dirty="0" err="1"/>
              <a:t>organisation</a:t>
            </a:r>
            <a:r>
              <a:rPr lang="en-US" sz="2000" dirty="0"/>
              <a:t> som </a:t>
            </a:r>
            <a:r>
              <a:rPr lang="en-US" sz="2000" dirty="0" err="1"/>
              <a:t>tillvaratar</a:t>
            </a:r>
            <a:r>
              <a:rPr lang="en-US" sz="2000" dirty="0"/>
              <a:t> </a:t>
            </a:r>
            <a:r>
              <a:rPr lang="en-US" sz="2000" dirty="0" err="1"/>
              <a:t>kompetens</a:t>
            </a:r>
            <a:endParaRPr lang="en-US" sz="2000" dirty="0"/>
          </a:p>
          <a:p>
            <a:r>
              <a:rPr lang="en-US" sz="2000" dirty="0" err="1"/>
              <a:t>Placerad</a:t>
            </a:r>
            <a:r>
              <a:rPr lang="en-US" sz="2000" dirty="0"/>
              <a:t>  </a:t>
            </a:r>
            <a:r>
              <a:rPr lang="en-US" sz="2000" dirty="0" err="1"/>
              <a:t>inom</a:t>
            </a:r>
            <a:r>
              <a:rPr lang="en-US" sz="2000" dirty="0"/>
              <a:t> </a:t>
            </a:r>
            <a:r>
              <a:rPr lang="en-US" sz="2000" dirty="0" err="1"/>
              <a:t>teknikenheten</a:t>
            </a:r>
            <a:r>
              <a:rPr lang="en-US" sz="2000" dirty="0"/>
              <a:t> </a:t>
            </a:r>
            <a:r>
              <a:rPr lang="en-US" sz="2000" dirty="0" err="1"/>
              <a:t>parallellt</a:t>
            </a:r>
            <a:r>
              <a:rPr lang="en-US" sz="2000" dirty="0"/>
              <a:t> med </a:t>
            </a:r>
            <a:r>
              <a:rPr lang="en-US" sz="2000" dirty="0" err="1"/>
              <a:t>med</a:t>
            </a:r>
            <a:r>
              <a:rPr lang="en-US" sz="2000" dirty="0"/>
              <a:t> </a:t>
            </a:r>
            <a:r>
              <a:rPr lang="en-US" sz="2000" dirty="0" err="1"/>
              <a:t>andra</a:t>
            </a:r>
            <a:r>
              <a:rPr lang="en-US" sz="2000" dirty="0"/>
              <a:t> org </a:t>
            </a:r>
            <a:r>
              <a:rPr lang="en-US" sz="2000" dirty="0" err="1"/>
              <a:t>enheter</a:t>
            </a:r>
            <a:r>
              <a:rPr lang="en-US" sz="2000" dirty="0"/>
              <a:t> men </a:t>
            </a:r>
            <a:r>
              <a:rPr lang="en-US" sz="2000" dirty="0" err="1"/>
              <a:t>självständigt</a:t>
            </a:r>
            <a:r>
              <a:rPr lang="en-US" sz="2000" dirty="0"/>
              <a:t>.</a:t>
            </a:r>
          </a:p>
          <a:p>
            <a:r>
              <a:rPr lang="en-US" sz="2000" dirty="0"/>
              <a:t> </a:t>
            </a:r>
          </a:p>
          <a:p>
            <a:endParaRPr lang="sv-SE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815" y="35483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841997"/>
            <a:ext cx="10515600" cy="1320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900" dirty="0" err="1"/>
              <a:t>Genom</a:t>
            </a:r>
            <a:r>
              <a:rPr lang="en-US" sz="4900" dirty="0"/>
              <a:t> </a:t>
            </a:r>
            <a:r>
              <a:rPr lang="en-US" sz="4900" dirty="0" err="1"/>
              <a:t>att</a:t>
            </a:r>
            <a:r>
              <a:rPr lang="en-US" sz="4900" dirty="0"/>
              <a:t> </a:t>
            </a:r>
            <a:r>
              <a:rPr lang="en-US" sz="4900" dirty="0" err="1"/>
              <a:t>etablera</a:t>
            </a:r>
            <a:r>
              <a:rPr lang="en-US" sz="4900" dirty="0"/>
              <a:t> </a:t>
            </a:r>
            <a:r>
              <a:rPr lang="en-US" sz="4900" dirty="0" err="1"/>
              <a:t>en</a:t>
            </a:r>
            <a:r>
              <a:rPr lang="en-US" sz="4900" dirty="0"/>
              <a:t> </a:t>
            </a:r>
            <a:r>
              <a:rPr lang="en-US" sz="4900" dirty="0" err="1"/>
              <a:t>strategisk</a:t>
            </a:r>
            <a:r>
              <a:rPr lang="en-US" sz="4900" dirty="0"/>
              <a:t>  CM : </a:t>
            </a:r>
            <a:r>
              <a:rPr lang="en-US" sz="4900" dirty="0" err="1"/>
              <a:t>långisktiga</a:t>
            </a:r>
            <a:r>
              <a:rPr lang="en-US" sz="4900" dirty="0"/>
              <a:t> </a:t>
            </a:r>
            <a:r>
              <a:rPr lang="en-US" sz="4900" dirty="0" err="1"/>
              <a:t>förändringar</a:t>
            </a:r>
            <a:r>
              <a:rPr lang="en-US" sz="4900" dirty="0"/>
              <a:t> </a:t>
            </a:r>
            <a:r>
              <a:rPr lang="en-US" sz="4900" dirty="0" err="1"/>
              <a:t>av</a:t>
            </a:r>
            <a:r>
              <a:rPr lang="en-US" sz="4900" dirty="0"/>
              <a:t>  processer., </a:t>
            </a:r>
            <a:r>
              <a:rPr lang="en-US" sz="4900" dirty="0" err="1"/>
              <a:t>Tillvaratar</a:t>
            </a:r>
            <a:r>
              <a:rPr lang="en-US" sz="4900" dirty="0"/>
              <a:t> </a:t>
            </a:r>
            <a:r>
              <a:rPr lang="en-US" sz="4900" dirty="0" err="1"/>
              <a:t>erfarenheter</a:t>
            </a:r>
            <a:r>
              <a:rPr lang="en-US" sz="4900" dirty="0"/>
              <a:t> och </a:t>
            </a:r>
            <a:r>
              <a:rPr lang="en-US" sz="4900" dirty="0" err="1"/>
              <a:t>formulerar</a:t>
            </a:r>
            <a:r>
              <a:rPr lang="en-US" sz="4900" dirty="0"/>
              <a:t> </a:t>
            </a:r>
            <a:r>
              <a:rPr lang="en-US" sz="4900" dirty="0" err="1"/>
              <a:t>genomför</a:t>
            </a:r>
            <a:r>
              <a:rPr lang="en-US" sz="4900" dirty="0"/>
              <a:t> </a:t>
            </a:r>
            <a:r>
              <a:rPr lang="en-US" sz="4900" dirty="0" err="1"/>
              <a:t>förbättringar</a:t>
            </a:r>
            <a:r>
              <a:rPr lang="en-US" sz="4900" dirty="0"/>
              <a:t>. </a:t>
            </a:r>
            <a:r>
              <a:rPr lang="en-US" sz="4900" dirty="0" err="1"/>
              <a:t>Linje</a:t>
            </a:r>
            <a:r>
              <a:rPr lang="en-US" sz="4900" dirty="0"/>
              <a:t>-CM.</a:t>
            </a:r>
          </a:p>
          <a:p>
            <a:r>
              <a:rPr lang="en-US" sz="4900" dirty="0" err="1"/>
              <a:t>Genom</a:t>
            </a:r>
            <a:r>
              <a:rPr lang="en-US" sz="4900" dirty="0"/>
              <a:t> </a:t>
            </a:r>
            <a:r>
              <a:rPr lang="en-US" sz="4900" dirty="0" err="1"/>
              <a:t>att</a:t>
            </a:r>
            <a:r>
              <a:rPr lang="en-US" sz="4900" dirty="0"/>
              <a:t> ha </a:t>
            </a:r>
            <a:r>
              <a:rPr lang="en-US" sz="4900" dirty="0" err="1"/>
              <a:t>stöd</a:t>
            </a:r>
            <a:r>
              <a:rPr lang="en-US" sz="4900" dirty="0"/>
              <a:t> </a:t>
            </a:r>
            <a:r>
              <a:rPr lang="en-US" sz="4900" dirty="0" err="1"/>
              <a:t>för</a:t>
            </a:r>
            <a:r>
              <a:rPr lang="en-US" sz="4900" dirty="0"/>
              <a:t> CM </a:t>
            </a:r>
            <a:r>
              <a:rPr lang="en-US" sz="4900" dirty="0" err="1"/>
              <a:t>högt</a:t>
            </a:r>
            <a:r>
              <a:rPr lang="en-US" sz="4900" dirty="0"/>
              <a:t> </a:t>
            </a:r>
            <a:r>
              <a:rPr lang="en-US" sz="4900" dirty="0" err="1"/>
              <a:t>upp</a:t>
            </a:r>
            <a:r>
              <a:rPr lang="en-US" sz="4900" dirty="0"/>
              <a:t> I </a:t>
            </a:r>
            <a:r>
              <a:rPr lang="en-US" sz="4900" dirty="0" err="1"/>
              <a:t>organisationen</a:t>
            </a:r>
            <a:endParaRPr lang="en-US" sz="4900" dirty="0"/>
          </a:p>
          <a:p>
            <a:r>
              <a:rPr lang="en-US" sz="4900" dirty="0" err="1"/>
              <a:t>Genom</a:t>
            </a:r>
            <a:r>
              <a:rPr lang="en-US" sz="4900" dirty="0"/>
              <a:t> </a:t>
            </a:r>
            <a:r>
              <a:rPr lang="en-US" sz="4900" dirty="0" err="1"/>
              <a:t>att</a:t>
            </a:r>
            <a:r>
              <a:rPr lang="en-US" sz="4900" dirty="0"/>
              <a:t> </a:t>
            </a:r>
            <a:r>
              <a:rPr lang="en-US" sz="4900" dirty="0" err="1"/>
              <a:t>utbilda</a:t>
            </a:r>
            <a:r>
              <a:rPr lang="en-US" sz="4900" dirty="0"/>
              <a:t> och </a:t>
            </a:r>
            <a:r>
              <a:rPr lang="en-US" sz="4900" dirty="0" err="1"/>
              <a:t>informera</a:t>
            </a:r>
            <a:r>
              <a:rPr lang="en-US" sz="4900" dirty="0"/>
              <a:t>  om CM. </a:t>
            </a:r>
            <a:r>
              <a:rPr lang="en-US" sz="4900" dirty="0" err="1"/>
              <a:t>Skapar</a:t>
            </a:r>
            <a:r>
              <a:rPr lang="en-US" sz="4900" dirty="0"/>
              <a:t> </a:t>
            </a:r>
            <a:r>
              <a:rPr lang="en-US" sz="4900" dirty="0" err="1"/>
              <a:t>medvenhet</a:t>
            </a:r>
            <a:r>
              <a:rPr lang="en-US" sz="4900" dirty="0"/>
              <a:t> om </a:t>
            </a:r>
            <a:r>
              <a:rPr lang="en-US" sz="4900" dirty="0" err="1"/>
              <a:t>vikten</a:t>
            </a:r>
            <a:r>
              <a:rPr lang="en-US" sz="4900" dirty="0"/>
              <a:t> </a:t>
            </a:r>
            <a:r>
              <a:rPr lang="en-US" sz="4900" dirty="0" err="1"/>
              <a:t>av</a:t>
            </a:r>
            <a:r>
              <a:rPr lang="en-US" sz="4900" dirty="0"/>
              <a:t> CM.</a:t>
            </a:r>
          </a:p>
          <a:p>
            <a:r>
              <a:rPr lang="en-US" dirty="0" err="1"/>
              <a:t>Genom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genomföra</a:t>
            </a:r>
            <a:r>
              <a:rPr lang="en-US" dirty="0"/>
              <a:t> </a:t>
            </a:r>
            <a:r>
              <a:rPr lang="en-US" dirty="0" err="1"/>
              <a:t>undantag</a:t>
            </a:r>
            <a:r>
              <a:rPr lang="en-US" dirty="0"/>
              <a:t> </a:t>
            </a:r>
            <a:r>
              <a:rPr lang="en-US" dirty="0" err="1"/>
              <a:t>dvid</a:t>
            </a:r>
            <a:r>
              <a:rPr lang="en-US" dirty="0"/>
              <a:t> de </a:t>
            </a:r>
            <a:r>
              <a:rPr lang="en-US" dirty="0" err="1"/>
              <a:t>tillfällen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man </a:t>
            </a:r>
            <a:r>
              <a:rPr lang="en-US" dirty="0" err="1"/>
              <a:t>behöver</a:t>
            </a:r>
            <a:r>
              <a:rPr lang="en-US" dirty="0"/>
              <a:t> det.</a:t>
            </a:r>
            <a:endParaRPr lang="sv-SE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21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2 – group 3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Positioning CM responsibilities in the </a:t>
            </a:r>
            <a:r>
              <a:rPr lang="en-US" b="1" dirty="0" err="1"/>
              <a:t>organisation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2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8148"/>
            <a:ext cx="10515600" cy="1023672"/>
          </a:xfrm>
        </p:spPr>
        <p:txBody>
          <a:bodyPr>
            <a:noAutofit/>
          </a:bodyPr>
          <a:lstStyle/>
          <a:p>
            <a:r>
              <a:rPr lang="en-US" sz="1800" dirty="0" err="1"/>
              <a:t>Sitta</a:t>
            </a:r>
            <a:r>
              <a:rPr lang="en-US" sz="1800" dirty="0"/>
              <a:t> </a:t>
            </a:r>
            <a:r>
              <a:rPr lang="en-US" sz="1800" dirty="0" err="1"/>
              <a:t>tillsammans</a:t>
            </a:r>
            <a:r>
              <a:rPr lang="en-US" sz="1800" dirty="0"/>
              <a:t> </a:t>
            </a:r>
            <a:r>
              <a:rPr lang="en-US" sz="1800" dirty="0" err="1"/>
              <a:t>operativt</a:t>
            </a:r>
            <a:r>
              <a:rPr lang="en-US" sz="1800" dirty="0"/>
              <a:t> </a:t>
            </a:r>
            <a:r>
              <a:rPr lang="en-US" sz="1800" dirty="0" err="1"/>
              <a:t>före</a:t>
            </a:r>
            <a:r>
              <a:rPr lang="en-US" sz="1800" dirty="0"/>
              <a:t> </a:t>
            </a:r>
            <a:r>
              <a:rPr lang="en-US" sz="1800" dirty="0" err="1"/>
              <a:t>linjemässigt</a:t>
            </a:r>
            <a:endParaRPr lang="en-US" sz="1800" dirty="0"/>
          </a:p>
          <a:p>
            <a:r>
              <a:rPr lang="en-US" sz="1800" dirty="0" err="1"/>
              <a:t>Någon</a:t>
            </a:r>
            <a:r>
              <a:rPr lang="en-US" sz="1800" dirty="0"/>
              <a:t> </a:t>
            </a:r>
            <a:r>
              <a:rPr lang="en-US" sz="1800" dirty="0" err="1"/>
              <a:t>ska</a:t>
            </a:r>
            <a:r>
              <a:rPr lang="en-US" sz="1800" dirty="0"/>
              <a:t> </a:t>
            </a:r>
            <a:r>
              <a:rPr lang="en-US" sz="1800" dirty="0" err="1"/>
              <a:t>äga</a:t>
            </a:r>
            <a:r>
              <a:rPr lang="en-US" sz="1800" dirty="0"/>
              <a:t> </a:t>
            </a:r>
            <a:r>
              <a:rPr lang="en-US" sz="1800" dirty="0" err="1"/>
              <a:t>processen</a:t>
            </a:r>
            <a:r>
              <a:rPr lang="en-US" sz="1800" dirty="0"/>
              <a:t> – </a:t>
            </a:r>
            <a:r>
              <a:rPr lang="en-US" sz="1800" dirty="0" err="1"/>
              <a:t>processen</a:t>
            </a:r>
            <a:r>
              <a:rPr lang="en-US" sz="1800" dirty="0"/>
              <a:t> </a:t>
            </a:r>
            <a:r>
              <a:rPr lang="en-US" sz="1800" dirty="0" err="1"/>
              <a:t>pedagogiskt</a:t>
            </a:r>
            <a:r>
              <a:rPr lang="en-US" sz="1800" dirty="0"/>
              <a:t> </a:t>
            </a:r>
            <a:r>
              <a:rPr lang="en-US" sz="1800" dirty="0" err="1"/>
              <a:t>tillgänglig</a:t>
            </a:r>
            <a:endParaRPr lang="en-US" sz="1800" dirty="0"/>
          </a:p>
          <a:p>
            <a:r>
              <a:rPr lang="en-US" sz="1800" dirty="0" err="1"/>
              <a:t>Inbyggt</a:t>
            </a:r>
            <a:r>
              <a:rPr lang="en-US" sz="1800" dirty="0"/>
              <a:t> CM-</a:t>
            </a:r>
            <a:r>
              <a:rPr lang="en-US" sz="1800" dirty="0" err="1"/>
              <a:t>stöd</a:t>
            </a:r>
            <a:r>
              <a:rPr lang="en-US" sz="1800" dirty="0"/>
              <a:t> I </a:t>
            </a:r>
            <a:r>
              <a:rPr lang="en-US" sz="1800" dirty="0" err="1"/>
              <a:t>mallar</a:t>
            </a:r>
            <a:r>
              <a:rPr lang="en-US" sz="1800" dirty="0"/>
              <a:t> </a:t>
            </a:r>
            <a:r>
              <a:rPr lang="en-US" sz="1800" dirty="0" err="1"/>
              <a:t>etc</a:t>
            </a:r>
            <a:r>
              <a:rPr lang="sv-SE" sz="1800" dirty="0"/>
              <a:t>, baka in CM i ordinarie rutiner</a:t>
            </a:r>
          </a:p>
          <a:p>
            <a:pPr>
              <a:tabLst>
                <a:tab pos="5284788" algn="l"/>
              </a:tabLst>
            </a:pPr>
            <a:r>
              <a:rPr lang="sv-SE" sz="1800" dirty="0"/>
              <a:t>Att ha en linjechef för CM som för gemensam talan</a:t>
            </a:r>
          </a:p>
          <a:p>
            <a:pPr>
              <a:tabLst>
                <a:tab pos="5284788" algn="l"/>
              </a:tabLst>
            </a:pPr>
            <a:r>
              <a:rPr lang="sv-SE" sz="1800" dirty="0"/>
              <a:t>CM organisation på global nivå som är synlig</a:t>
            </a:r>
          </a:p>
          <a:p>
            <a:pPr marL="0" indent="0">
              <a:buNone/>
              <a:tabLst>
                <a:tab pos="5284788" algn="l"/>
              </a:tabLst>
            </a:pPr>
            <a:endParaRPr lang="en-US" sz="1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841997"/>
            <a:ext cx="10515600" cy="1320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20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255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77815" y="15178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066991"/>
            <a:ext cx="10515600" cy="1320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Man </a:t>
            </a:r>
            <a:r>
              <a:rPr lang="en-US" sz="2000" dirty="0" err="1"/>
              <a:t>behöver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aktör</a:t>
            </a:r>
            <a:r>
              <a:rPr lang="en-US" sz="2000" dirty="0"/>
              <a:t>,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gör</a:t>
            </a:r>
            <a:r>
              <a:rPr lang="en-US" sz="2000" dirty="0"/>
              <a:t> </a:t>
            </a:r>
            <a:r>
              <a:rPr lang="en-US" sz="2000" dirty="0" err="1"/>
              <a:t>jobbet</a:t>
            </a:r>
            <a:r>
              <a:rPr lang="en-US" sz="2000" dirty="0"/>
              <a:t> (</a:t>
            </a:r>
            <a:r>
              <a:rPr lang="en-US" sz="2000" dirty="0" err="1"/>
              <a:t>definierar</a:t>
            </a:r>
            <a:r>
              <a:rPr lang="en-US" sz="2000" dirty="0"/>
              <a:t> CM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hur</a:t>
            </a:r>
            <a:r>
              <a:rPr lang="en-US" sz="2000" dirty="0"/>
              <a:t> man </a:t>
            </a:r>
            <a:r>
              <a:rPr lang="en-US" sz="2000" dirty="0" err="1"/>
              <a:t>jobbar</a:t>
            </a:r>
            <a:r>
              <a:rPr lang="en-US" sz="2000" dirty="0"/>
              <a:t>)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underhåller</a:t>
            </a:r>
            <a:r>
              <a:rPr lang="en-US" sz="2000" dirty="0"/>
              <a:t> RAM-</a:t>
            </a:r>
            <a:r>
              <a:rPr lang="en-US" sz="2000" dirty="0" err="1"/>
              <a:t>verket</a:t>
            </a:r>
            <a:r>
              <a:rPr lang="en-US" sz="2000" dirty="0"/>
              <a:t> – </a:t>
            </a:r>
            <a:r>
              <a:rPr lang="en-US" sz="2000" dirty="0" err="1"/>
              <a:t>finnas</a:t>
            </a:r>
            <a:r>
              <a:rPr lang="en-US" sz="2000" dirty="0"/>
              <a:t> </a:t>
            </a:r>
            <a:r>
              <a:rPr lang="en-US" sz="2000" dirty="0" err="1"/>
              <a:t>tillgänglig</a:t>
            </a:r>
            <a:r>
              <a:rPr lang="en-US" sz="2000" dirty="0"/>
              <a:t> </a:t>
            </a:r>
            <a:r>
              <a:rPr lang="en-US" sz="2000" dirty="0" err="1"/>
              <a:t>för</a:t>
            </a:r>
            <a:r>
              <a:rPr lang="en-US" sz="2000" dirty="0"/>
              <a:t> </a:t>
            </a:r>
            <a:r>
              <a:rPr lang="en-US" sz="2000" dirty="0" err="1"/>
              <a:t>frågor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stöd</a:t>
            </a:r>
            <a:r>
              <a:rPr lang="en-US" sz="2000" dirty="0"/>
              <a:t> </a:t>
            </a:r>
            <a:r>
              <a:rPr lang="en-US" sz="2000" dirty="0" err="1"/>
              <a:t>för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få</a:t>
            </a:r>
            <a:r>
              <a:rPr lang="en-US" sz="2000" dirty="0"/>
              <a:t> </a:t>
            </a:r>
            <a:r>
              <a:rPr lang="en-US" sz="2000" dirty="0" err="1"/>
              <a:t>ut</a:t>
            </a:r>
            <a:r>
              <a:rPr lang="en-US" sz="2000" dirty="0"/>
              <a:t> I </a:t>
            </a:r>
            <a:r>
              <a:rPr lang="en-US" sz="2000" dirty="0" err="1"/>
              <a:t>organisationen</a:t>
            </a:r>
            <a:endParaRPr lang="en-US" sz="2000" dirty="0"/>
          </a:p>
          <a:p>
            <a:r>
              <a:rPr lang="en-US" sz="2000" dirty="0" err="1"/>
              <a:t>Ju</a:t>
            </a:r>
            <a:r>
              <a:rPr lang="en-US" sz="2000" dirty="0"/>
              <a:t> </a:t>
            </a:r>
            <a:r>
              <a:rPr lang="en-US" sz="2000" dirty="0" err="1"/>
              <a:t>mer</a:t>
            </a:r>
            <a:r>
              <a:rPr lang="en-US" sz="2000" dirty="0"/>
              <a:t> </a:t>
            </a:r>
            <a:r>
              <a:rPr lang="en-US" sz="2000" dirty="0" err="1"/>
              <a:t>standardiserade</a:t>
            </a:r>
            <a:r>
              <a:rPr lang="en-US" sz="2000" dirty="0"/>
              <a:t> processer, </a:t>
            </a:r>
            <a:r>
              <a:rPr lang="en-US" sz="2000" dirty="0" err="1"/>
              <a:t>desto</a:t>
            </a:r>
            <a:r>
              <a:rPr lang="en-US" sz="2000" dirty="0"/>
              <a:t> </a:t>
            </a:r>
            <a:r>
              <a:rPr lang="en-US" sz="2000" dirty="0" err="1"/>
              <a:t>högre</a:t>
            </a:r>
            <a:r>
              <a:rPr lang="en-US" sz="2000" dirty="0"/>
              <a:t> </a:t>
            </a:r>
            <a:r>
              <a:rPr lang="en-US" sz="2000" dirty="0" err="1"/>
              <a:t>upp</a:t>
            </a:r>
            <a:r>
              <a:rPr lang="en-US" sz="2000" dirty="0"/>
              <a:t> I </a:t>
            </a:r>
            <a:r>
              <a:rPr lang="en-US" sz="2000" dirty="0" err="1"/>
              <a:t>organisationen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Mer</a:t>
            </a:r>
            <a:r>
              <a:rPr lang="en-US" sz="2000" dirty="0"/>
              <a:t> </a:t>
            </a:r>
            <a:r>
              <a:rPr lang="en-US" sz="2000" dirty="0" err="1"/>
              <a:t>lättillgänglig</a:t>
            </a:r>
            <a:r>
              <a:rPr lang="en-US" sz="2000" dirty="0"/>
              <a:t> “toolbox” </a:t>
            </a:r>
            <a:r>
              <a:rPr lang="en-US" sz="2000" dirty="0" err="1"/>
              <a:t>för</a:t>
            </a:r>
            <a:r>
              <a:rPr lang="en-US" sz="2000" dirty="0"/>
              <a:t> CM-</a:t>
            </a:r>
            <a:r>
              <a:rPr lang="en-US" sz="2000" dirty="0" err="1"/>
              <a:t>hantering</a:t>
            </a:r>
            <a:endParaRPr lang="en-US" sz="2000" dirty="0"/>
          </a:p>
          <a:p>
            <a:r>
              <a:rPr lang="en-US" sz="2000" dirty="0"/>
              <a:t>“CM-forum” </a:t>
            </a:r>
            <a:r>
              <a:rPr lang="en-US" sz="2000" dirty="0" err="1"/>
              <a:t>internt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bolaget</a:t>
            </a:r>
            <a:r>
              <a:rPr lang="en-US" sz="2000" dirty="0"/>
              <a:t> </a:t>
            </a:r>
            <a:r>
              <a:rPr lang="en-US" sz="2000" dirty="0" err="1"/>
              <a:t>mellan</a:t>
            </a:r>
            <a:r>
              <a:rPr lang="en-US" sz="2000" dirty="0"/>
              <a:t> </a:t>
            </a:r>
            <a:r>
              <a:rPr lang="en-US" sz="2000" dirty="0" err="1"/>
              <a:t>olika</a:t>
            </a:r>
            <a:r>
              <a:rPr lang="en-US" sz="2000" dirty="0"/>
              <a:t> </a:t>
            </a:r>
            <a:r>
              <a:rPr lang="en-US" sz="2000" dirty="0" err="1"/>
              <a:t>avdelningar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diskuterar</a:t>
            </a:r>
            <a:endParaRPr lang="en-US" sz="2000" dirty="0"/>
          </a:p>
          <a:p>
            <a:r>
              <a:rPr lang="en-US" sz="2000" dirty="0"/>
              <a:t>CM </a:t>
            </a:r>
            <a:r>
              <a:rPr lang="en-US" sz="2000" dirty="0" err="1"/>
              <a:t>nätverk</a:t>
            </a:r>
            <a:r>
              <a:rPr lang="en-US" sz="2000" dirty="0"/>
              <a:t> – </a:t>
            </a:r>
            <a:r>
              <a:rPr lang="en-US" sz="2000" dirty="0" err="1"/>
              <a:t>lokalt</a:t>
            </a:r>
            <a:r>
              <a:rPr lang="en-US" sz="2000" dirty="0"/>
              <a:t> </a:t>
            </a:r>
            <a:r>
              <a:rPr lang="en-US" sz="2000" dirty="0" err="1"/>
              <a:t>ansvariga</a:t>
            </a:r>
            <a:r>
              <a:rPr lang="en-US" sz="2000" dirty="0"/>
              <a:t> – </a:t>
            </a:r>
            <a:r>
              <a:rPr lang="en-US" sz="2000" dirty="0" err="1"/>
              <a:t>informellt</a:t>
            </a:r>
            <a:r>
              <a:rPr lang="en-US" sz="2000" dirty="0"/>
              <a:t> </a:t>
            </a:r>
            <a:r>
              <a:rPr lang="en-US" sz="2000" dirty="0" err="1"/>
              <a:t>ledarskap</a:t>
            </a:r>
            <a:endParaRPr lang="sv-SE" sz="20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786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Workshop 2 – group 4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Positioning CM responsibilities in the </a:t>
            </a:r>
            <a:r>
              <a:rPr lang="en-US" b="1" dirty="0" err="1"/>
              <a:t>organisation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32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916"/>
            <a:ext cx="10515600" cy="1590193"/>
          </a:xfrm>
        </p:spPr>
        <p:txBody>
          <a:bodyPr>
            <a:noAutofit/>
          </a:bodyPr>
          <a:lstStyle/>
          <a:p>
            <a:r>
              <a:rPr lang="en-US" sz="2400" dirty="0"/>
              <a:t>What is important to consider? List your tips and recommendations: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2a How do you best position CM responsibilities in an </a:t>
            </a:r>
            <a:r>
              <a:rPr lang="en-US" sz="2400" dirty="0" err="1"/>
              <a:t>organisation</a:t>
            </a:r>
            <a:r>
              <a:rPr lang="en-US" sz="2400" dirty="0"/>
              <a:t> to establish clear mandates for CM? </a:t>
            </a:r>
            <a:endParaRPr lang="sv-S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4664"/>
            <a:ext cx="10515600" cy="1023672"/>
          </a:xfrm>
        </p:spPr>
        <p:txBody>
          <a:bodyPr>
            <a:normAutofit fontScale="92500"/>
          </a:bodyPr>
          <a:lstStyle/>
          <a:p>
            <a:r>
              <a:rPr lang="sv-SE" dirty="0"/>
              <a:t>Nära produktägaren och utvecklingsorganisationen. Viktigt att förstå produkten och dess beroende och livscykel för att kunna ta rätt CM beslut.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7815" y="35483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2b How do you establish an ownership of CM activities and processes that is active and allows flexibility and participatory decision-making?</a:t>
            </a:r>
            <a:endParaRPr lang="sv-SE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744278"/>
            <a:ext cx="10515600" cy="166977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CM </a:t>
            </a:r>
            <a:r>
              <a:rPr lang="en-US" dirty="0" err="1"/>
              <a:t>följer</a:t>
            </a:r>
            <a:r>
              <a:rPr lang="en-US" dirty="0"/>
              <a:t> </a:t>
            </a:r>
            <a:r>
              <a:rPr lang="en-US" dirty="0" err="1"/>
              <a:t>produktansvarets</a:t>
            </a:r>
            <a:r>
              <a:rPr lang="en-US" dirty="0"/>
              <a:t> </a:t>
            </a:r>
            <a:r>
              <a:rPr lang="en-US" dirty="0" err="1"/>
              <a:t>nedbrytning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hur</a:t>
            </a:r>
            <a:r>
              <a:rPr lang="en-US" dirty="0"/>
              <a:t> </a:t>
            </a:r>
            <a:r>
              <a:rPr lang="en-US" dirty="0" err="1"/>
              <a:t>flödet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/>
              <a:t> i </a:t>
            </a:r>
            <a:r>
              <a:rPr lang="en-US" dirty="0" err="1"/>
              <a:t>organisationen</a:t>
            </a:r>
            <a:endParaRPr lang="en-US" dirty="0"/>
          </a:p>
          <a:p>
            <a:r>
              <a:rPr lang="en-US" dirty="0"/>
              <a:t>CM </a:t>
            </a:r>
            <a:r>
              <a:rPr lang="en-US" dirty="0" err="1"/>
              <a:t>ska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experterna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bestämma</a:t>
            </a:r>
            <a:r>
              <a:rPr lang="en-US" dirty="0"/>
              <a:t> </a:t>
            </a:r>
            <a:r>
              <a:rPr lang="en-US" dirty="0" err="1"/>
              <a:t>över</a:t>
            </a:r>
            <a:r>
              <a:rPr lang="en-US" dirty="0"/>
              <a:t> </a:t>
            </a:r>
            <a:r>
              <a:rPr lang="en-US" dirty="0" err="1"/>
              <a:t>strategierna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säkerställa</a:t>
            </a:r>
            <a:r>
              <a:rPr lang="en-US" dirty="0"/>
              <a:t> CM </a:t>
            </a:r>
            <a:r>
              <a:rPr lang="en-US" dirty="0" err="1"/>
              <a:t>aktiviteterna</a:t>
            </a:r>
            <a:r>
              <a:rPr lang="en-US" dirty="0"/>
              <a:t> </a:t>
            </a:r>
            <a:r>
              <a:rPr lang="en-US" dirty="0" err="1"/>
              <a:t>utförs</a:t>
            </a:r>
            <a:r>
              <a:rPr lang="en-US" dirty="0"/>
              <a:t> </a:t>
            </a:r>
            <a:r>
              <a:rPr lang="en-US" dirty="0" err="1"/>
              <a:t>riktigt</a:t>
            </a:r>
            <a:r>
              <a:rPr lang="en-US" dirty="0"/>
              <a:t>. </a:t>
            </a:r>
            <a:r>
              <a:rPr lang="en-US" dirty="0" err="1"/>
              <a:t>Alla</a:t>
            </a:r>
            <a:r>
              <a:rPr lang="en-US" dirty="0"/>
              <a:t> i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CM </a:t>
            </a:r>
            <a:r>
              <a:rPr lang="en-US" dirty="0" err="1"/>
              <a:t>ansvar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 </a:t>
            </a:r>
            <a:r>
              <a:rPr lang="en-US" dirty="0" err="1"/>
              <a:t>leverabler</a:t>
            </a:r>
            <a:endParaRPr lang="en-US" dirty="0"/>
          </a:p>
          <a:p>
            <a:r>
              <a:rPr lang="en-US" dirty="0"/>
              <a:t>CM </a:t>
            </a:r>
            <a:r>
              <a:rPr lang="en-US" dirty="0" err="1"/>
              <a:t>ska</a:t>
            </a:r>
            <a:r>
              <a:rPr lang="en-US" dirty="0"/>
              <a:t> </a:t>
            </a:r>
            <a:r>
              <a:rPr lang="en-US" dirty="0" err="1"/>
              <a:t>säkerställa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applicerbara</a:t>
            </a:r>
            <a:r>
              <a:rPr lang="en-US" dirty="0"/>
              <a:t> </a:t>
            </a:r>
            <a:r>
              <a:rPr lang="en-US" dirty="0" err="1"/>
              <a:t>regelverk</a:t>
            </a:r>
            <a:r>
              <a:rPr lang="en-US" dirty="0"/>
              <a:t> </a:t>
            </a:r>
            <a:r>
              <a:rPr lang="en-US" dirty="0" err="1"/>
              <a:t>följs</a:t>
            </a:r>
            <a:endParaRPr lang="sv-SE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19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1042</Words>
  <Application>Microsoft Office PowerPoint</Application>
  <PresentationFormat>Widescreen</PresentationFormat>
  <Paragraphs>113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Nova Light</vt:lpstr>
      <vt:lpstr>Calibri</vt:lpstr>
      <vt:lpstr>Calibri Light</vt:lpstr>
      <vt:lpstr>Office Theme</vt:lpstr>
      <vt:lpstr>Workshop 2 – group 1</vt:lpstr>
      <vt:lpstr>What is important to consider? List your tips and recommendations:   2a How do you best position CM responsibilities in an organisation to establish clear mandates for CM? </vt:lpstr>
      <vt:lpstr>Workshop 2 – group 2</vt:lpstr>
      <vt:lpstr>What is important to consider? List your tips and recommendations:   2a How do you best position CM responsibilities in an organisation to establish clear mandates for CM? </vt:lpstr>
      <vt:lpstr>Workshop 2 – group 3</vt:lpstr>
      <vt:lpstr>What is important to consider? List your tips and recommendations:   2a How do you best position CM responsibilities in an organisation to establish clear mandates for CM? </vt:lpstr>
      <vt:lpstr>PowerPoint Presentation</vt:lpstr>
      <vt:lpstr>Workshop 2 – group 4</vt:lpstr>
      <vt:lpstr>What is important to consider? List your tips and recommendations:   2a How do you best position CM responsibilities in an organisation to establish clear mandates for CM? </vt:lpstr>
      <vt:lpstr>Workshop 2 – group 5</vt:lpstr>
      <vt:lpstr>What is important to consider? List your tips and recommendations:   2a How do you best position CM responsibilities in an organisation to establish clear mandates for CM? </vt:lpstr>
      <vt:lpstr>Workshop 2 – group 6</vt:lpstr>
      <vt:lpstr>What is important to consider? List your tips and recommendations:   2a How do you best position CM responsibilities in an organisation to establish clear mandates for CM? </vt:lpstr>
      <vt:lpstr>What is important to consider? List your tips and recommendations:   2a How do you best position CM responsibilities in an organisation to establish clear mandates for CM? </vt:lpstr>
      <vt:lpstr>Workshop 2 – group 7</vt:lpstr>
      <vt:lpstr>What is important to consider? List your tips and recommendations:   2a How do you best position CM responsibilities in an organisation to establish clear mandates for CM?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1 – group x</dc:title>
  <dc:creator>Tobias ljungkvist</dc:creator>
  <cp:lastModifiedBy>Tobias ljungkvist</cp:lastModifiedBy>
  <cp:revision>13</cp:revision>
  <dcterms:created xsi:type="dcterms:W3CDTF">2016-09-10T10:35:45Z</dcterms:created>
  <dcterms:modified xsi:type="dcterms:W3CDTF">2016-09-18T14:44:26Z</dcterms:modified>
</cp:coreProperties>
</file>