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6" r:id="rId39"/>
    <p:sldId id="294" r:id="rId40"/>
    <p:sldId id="295" r:id="rId4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9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73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077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835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346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000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954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987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210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23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223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037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4462B-279D-4CE0-8903-F13A9CA67562}" type="datetimeFigureOut">
              <a:rPr lang="sv-SE" smtClean="0"/>
              <a:t>2016-09-18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4ACF-EA0F-4926-B3B0-953B383993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398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9550"/>
            <a:ext cx="9144000" cy="1062995"/>
          </a:xfrm>
        </p:spPr>
        <p:txBody>
          <a:bodyPr/>
          <a:lstStyle/>
          <a:p>
            <a:r>
              <a:rPr lang="en-US" dirty="0"/>
              <a:t>Workshop 1 – group 1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3233979"/>
            <a:ext cx="9144000" cy="41787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role of the configuration manager 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59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606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Produkt</a:t>
                      </a:r>
                      <a:r>
                        <a:rPr lang="en-US" baseline="0" dirty="0"/>
                        <a:t> CM Design SW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Att</a:t>
                      </a:r>
                      <a:r>
                        <a:rPr lang="en-US" dirty="0"/>
                        <a:t> Ericsson </a:t>
                      </a:r>
                      <a:r>
                        <a:rPr lang="en-US" dirty="0" err="1"/>
                        <a:t>Regler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följs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Kontrollera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regler</a:t>
                      </a:r>
                      <a:r>
                        <a:rPr lang="en-US" dirty="0"/>
                        <a:t> och </a:t>
                      </a:r>
                      <a:r>
                        <a:rPr lang="en-US" dirty="0" err="1"/>
                        <a:t>utfall</a:t>
                      </a: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Release </a:t>
                      </a:r>
                      <a:r>
                        <a:rPr lang="en-US" dirty="0" err="1"/>
                        <a:t>hantering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Releasa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produktinformation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Genomföra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Releasemöte</a:t>
                      </a: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att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dokument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lagrats</a:t>
                      </a:r>
                      <a:r>
                        <a:rPr lang="en-US" dirty="0"/>
                        <a:t> I </a:t>
                      </a:r>
                      <a:r>
                        <a:rPr lang="en-US" dirty="0" err="1"/>
                        <a:t>korrekta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arkiv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Att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Produkt</a:t>
                      </a:r>
                      <a:r>
                        <a:rPr lang="en-US" baseline="0" dirty="0"/>
                        <a:t> och </a:t>
                      </a:r>
                      <a:r>
                        <a:rPr lang="en-US" baseline="0" dirty="0" err="1"/>
                        <a:t>Dokument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identifierats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korrekt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Se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filmen</a:t>
                      </a:r>
                      <a:r>
                        <a:rPr lang="en-US" baseline="0" dirty="0"/>
                        <a:t> om CM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3445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Ericsson 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2" y="5397429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076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331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CMDM roll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Att</a:t>
                      </a:r>
                      <a:r>
                        <a:rPr lang="en-US" baseline="0" dirty="0"/>
                        <a:t> CMDM </a:t>
                      </a:r>
                      <a:r>
                        <a:rPr lang="en-US" baseline="0" dirty="0" err="1"/>
                        <a:t>regler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följs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Samordna</a:t>
                      </a:r>
                      <a:r>
                        <a:rPr lang="en-US" baseline="0" dirty="0"/>
                        <a:t> och </a:t>
                      </a:r>
                      <a:r>
                        <a:rPr lang="en-US" baseline="0" dirty="0" err="1"/>
                        <a:t>kalla</a:t>
                      </a:r>
                      <a:r>
                        <a:rPr lang="en-US" baseline="0" dirty="0"/>
                        <a:t> till ÄK-</a:t>
                      </a:r>
                      <a:r>
                        <a:rPr lang="en-US" baseline="0" dirty="0" err="1"/>
                        <a:t>möte</a:t>
                      </a:r>
                      <a:r>
                        <a:rPr lang="en-US" baseline="0" dirty="0"/>
                        <a:t> (</a:t>
                      </a:r>
                      <a:r>
                        <a:rPr lang="en-US" baseline="0" dirty="0" err="1"/>
                        <a:t>typ</a:t>
                      </a:r>
                      <a:r>
                        <a:rPr lang="en-US" baseline="0" dirty="0"/>
                        <a:t> CCB-</a:t>
                      </a:r>
                      <a:r>
                        <a:rPr lang="en-US" baseline="0" dirty="0" err="1"/>
                        <a:t>möte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för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projekt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Följa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upp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att</a:t>
                      </a:r>
                      <a:r>
                        <a:rPr lang="en-US" baseline="0" dirty="0"/>
                        <a:t> data och </a:t>
                      </a:r>
                      <a:r>
                        <a:rPr lang="en-US" baseline="0" dirty="0" err="1"/>
                        <a:t>dokument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rätt</a:t>
                      </a:r>
                      <a:r>
                        <a:rPr lang="en-US" baseline="0" dirty="0"/>
                        <a:t> status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Följa</a:t>
                      </a:r>
                      <a:r>
                        <a:rPr lang="en-US" dirty="0"/>
                        <a:t> CMDM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reglerna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3" y="425566"/>
            <a:ext cx="3282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 </a:t>
            </a:r>
            <a:r>
              <a:rPr lang="en-US" sz="2400" dirty="0" err="1"/>
              <a:t>Ringhals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4701393"/>
            <a:ext cx="110340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CMDM = Configuration Management Document Management (</a:t>
            </a:r>
            <a:r>
              <a:rPr lang="en-US" sz="2400" dirty="0" err="1"/>
              <a:t>spindeln</a:t>
            </a:r>
            <a:r>
              <a:rPr lang="en-US" sz="2400" dirty="0"/>
              <a:t> I </a:t>
            </a:r>
            <a:r>
              <a:rPr lang="en-US" sz="2400" dirty="0" err="1"/>
              <a:t>nätet</a:t>
            </a:r>
            <a:r>
              <a:rPr lang="en-US" sz="2400" dirty="0"/>
              <a:t>), </a:t>
            </a:r>
            <a:br>
              <a:rPr lang="en-US" sz="2400" dirty="0"/>
            </a:br>
            <a:r>
              <a:rPr lang="en-US" sz="2400" dirty="0" err="1"/>
              <a:t>dessa</a:t>
            </a:r>
            <a:r>
              <a:rPr lang="en-US" sz="2400" dirty="0"/>
              <a:t> </a:t>
            </a:r>
            <a:r>
              <a:rPr lang="en-US" sz="2400" dirty="0" err="1"/>
              <a:t>har</a:t>
            </a:r>
            <a:r>
              <a:rPr lang="en-US" sz="2400" dirty="0"/>
              <a:t> </a:t>
            </a:r>
            <a:r>
              <a:rPr lang="en-US" sz="2400" dirty="0" err="1"/>
              <a:t>inget</a:t>
            </a:r>
            <a:r>
              <a:rPr lang="en-US" sz="2400" dirty="0"/>
              <a:t> </a:t>
            </a:r>
            <a:r>
              <a:rPr lang="en-US" sz="2400" dirty="0" err="1"/>
              <a:t>ansvar</a:t>
            </a:r>
            <a:r>
              <a:rPr lang="en-US" sz="2400" dirty="0"/>
              <a:t>/ </a:t>
            </a:r>
            <a:r>
              <a:rPr lang="en-US" sz="2400" dirty="0" err="1"/>
              <a:t>befogenhet</a:t>
            </a:r>
            <a:r>
              <a:rPr lang="en-US" sz="2400" dirty="0"/>
              <a:t>. </a:t>
            </a:r>
            <a:r>
              <a:rPr lang="en-US" sz="2400" dirty="0" err="1"/>
              <a:t>Leds</a:t>
            </a:r>
            <a:r>
              <a:rPr lang="en-US" sz="2400" dirty="0"/>
              <a:t> </a:t>
            </a:r>
            <a:r>
              <a:rPr lang="en-US" sz="2400" dirty="0" err="1"/>
              <a:t>av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CMDM general.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1258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378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Input to CM process…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   </a:t>
                      </a:r>
                      <a:r>
                        <a:rPr lang="en-US" baseline="0" dirty="0" err="1"/>
                        <a:t>Impl</a:t>
                      </a:r>
                      <a:r>
                        <a:rPr lang="en-US" baseline="0" dirty="0"/>
                        <a:t>./ </a:t>
                      </a:r>
                      <a:r>
                        <a:rPr lang="en-US" baseline="0" dirty="0" err="1"/>
                        <a:t>Mgmt</a:t>
                      </a:r>
                      <a:r>
                        <a:rPr lang="en-US" baseline="0" dirty="0"/>
                        <a:t> new systems</a:t>
                      </a:r>
                      <a:endParaRPr lang="en-US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   Evaluation of CM tools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Secure </a:t>
                      </a:r>
                      <a:r>
                        <a:rPr lang="en-US" dirty="0" err="1"/>
                        <a:t>infrastucture</a:t>
                      </a:r>
                      <a:endParaRPr lang="en-US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 Suggest improvement to CM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Follow the CM rules</a:t>
                      </a:r>
                      <a:endParaRPr lang="en-US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Escalate problems to CM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6134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Nordea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4701393"/>
            <a:ext cx="2702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CM Role: </a:t>
            </a:r>
            <a:r>
              <a:rPr lang="en-US" sz="2400" dirty="0" err="1"/>
              <a:t>Organisational</a:t>
            </a:r>
            <a:r>
              <a:rPr lang="en-US" sz="2400" dirty="0"/>
              <a:t>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801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9550"/>
            <a:ext cx="9144000" cy="1062995"/>
          </a:xfrm>
        </p:spPr>
        <p:txBody>
          <a:bodyPr/>
          <a:lstStyle/>
          <a:p>
            <a:r>
              <a:rPr lang="en-US" dirty="0"/>
              <a:t>Workshop 1 – group 3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3233979"/>
            <a:ext cx="9144000" cy="41787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role of the configuration manager 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52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94876"/>
            <a:ext cx="10515600" cy="2199796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In your organization, how do you define the role of the configuration manager compared with the individual responsibility to apply CM practices that lie on each co-worker?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Use the matrix below (one matrix for each organization).</a:t>
            </a:r>
            <a:endParaRPr lang="sv-SE" sz="3200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180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6831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err="1"/>
                        <a:t>Bygga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produktstruktur</a:t>
                      </a:r>
                      <a:r>
                        <a:rPr lang="en-US" sz="1400" dirty="0"/>
                        <a:t> I PDM-system/CM-</a:t>
                      </a:r>
                      <a:r>
                        <a:rPr lang="en-US" sz="1400" dirty="0" err="1"/>
                        <a:t>verktyg</a:t>
                      </a:r>
                      <a:endParaRPr lang="en-US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err="1"/>
                        <a:t>Utbilda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teammedlemmar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i</a:t>
                      </a:r>
                      <a:r>
                        <a:rPr lang="en-US" sz="1400" baseline="0" dirty="0"/>
                        <a:t> CM </a:t>
                      </a:r>
                      <a:r>
                        <a:rPr lang="en-US" sz="1400" baseline="0" dirty="0" err="1"/>
                        <a:t>verktyg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och</a:t>
                      </a:r>
                      <a:r>
                        <a:rPr lang="en-US" sz="1400" baseline="0" dirty="0"/>
                        <a:t> CM process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/>
                        <a:t>Leda </a:t>
                      </a:r>
                      <a:r>
                        <a:rPr lang="en-US" sz="1400" baseline="0" dirty="0" err="1"/>
                        <a:t>möten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för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felhantering</a:t>
                      </a:r>
                      <a:endParaRPr lang="en-US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/>
                        <a:t>Hålla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uppstartsmöte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för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att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klargöra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arbetsgången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för</a:t>
                      </a:r>
                      <a:r>
                        <a:rPr lang="en-US" sz="1400" baseline="0" dirty="0"/>
                        <a:t> versions/</a:t>
                      </a:r>
                      <a:r>
                        <a:rPr lang="en-US" sz="1400" baseline="0" dirty="0" err="1"/>
                        <a:t>dokumenthantering</a:t>
                      </a:r>
                      <a:r>
                        <a:rPr lang="en-US" sz="1400" baseline="0" dirty="0"/>
                        <a:t>/</a:t>
                      </a:r>
                      <a:r>
                        <a:rPr lang="en-US" sz="1400" baseline="0" dirty="0" err="1"/>
                        <a:t>verktyg</a:t>
                      </a:r>
                      <a:r>
                        <a:rPr lang="en-US" sz="1400" baseline="0" dirty="0"/>
                        <a:t>/</a:t>
                      </a:r>
                      <a:r>
                        <a:rPr lang="en-US" sz="1400" baseline="0" dirty="0" err="1"/>
                        <a:t>arbetsytor</a:t>
                      </a:r>
                      <a:endParaRPr lang="en-US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/>
                        <a:t>Starta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upp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arbetsytor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för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projektet</a:t>
                      </a:r>
                      <a:endParaRPr lang="en-US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/>
                        <a:t>Frisläppa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produkter</a:t>
                      </a:r>
                      <a:r>
                        <a:rPr lang="en-US" sz="1400" baseline="0" dirty="0"/>
                        <a:t>, </a:t>
                      </a:r>
                      <a:r>
                        <a:rPr lang="en-US" sz="1400" baseline="0" dirty="0" err="1"/>
                        <a:t>skapa</a:t>
                      </a:r>
                      <a:r>
                        <a:rPr lang="en-US" sz="1400" baseline="0" dirty="0"/>
                        <a:t> baselines</a:t>
                      </a:r>
                      <a:r>
                        <a:rPr lang="en-US" sz="1800" baseline="0" dirty="0"/>
                        <a:t>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/>
                        <a:t>Leveransansvarig</a:t>
                      </a:r>
                      <a:r>
                        <a:rPr lang="en-US" sz="1400" baseline="0" dirty="0"/>
                        <a:t> (</a:t>
                      </a:r>
                      <a:r>
                        <a:rPr lang="en-US" sz="1400" baseline="0" dirty="0" err="1"/>
                        <a:t>en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nödvändigtvis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leverera</a:t>
                      </a:r>
                      <a:r>
                        <a:rPr lang="en-US" sz="1400" baseline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Skapa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pch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versionshanterina</a:t>
                      </a:r>
                      <a:r>
                        <a:rPr lang="en-US" baseline="0" dirty="0"/>
                        <a:t> document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Lagra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dokhanteringssystem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Bombardier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594207" y="5750259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9483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5337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Ta </a:t>
                      </a:r>
                      <a:r>
                        <a:rPr lang="en-US" sz="1400" dirty="0" err="1"/>
                        <a:t>ut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och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skapa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prodnr</a:t>
                      </a:r>
                      <a:endParaRPr lang="en-US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err="1"/>
                        <a:t>Uppdatera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produktstrukturer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och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dokumentstrukturer</a:t>
                      </a:r>
                      <a:endParaRPr lang="en-US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/>
                        <a:t>Ladda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upp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mjukvara</a:t>
                      </a:r>
                      <a:r>
                        <a:rPr lang="en-US" sz="1400" baseline="0" dirty="0"/>
                        <a:t> (</a:t>
                      </a:r>
                      <a:r>
                        <a:rPr lang="en-US" sz="1400" baseline="0" dirty="0" err="1"/>
                        <a:t>för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tillgänglighet</a:t>
                      </a:r>
                      <a:r>
                        <a:rPr lang="en-US" sz="1400" baseline="0" dirty="0"/>
                        <a:t> till </a:t>
                      </a:r>
                      <a:r>
                        <a:rPr lang="en-US" sz="1400" baseline="0" dirty="0" err="1"/>
                        <a:t>kund</a:t>
                      </a:r>
                      <a:r>
                        <a:rPr lang="en-US" sz="1400" baseline="0" dirty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/>
                        <a:t>Lägga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upp</a:t>
                      </a:r>
                      <a:r>
                        <a:rPr lang="en-US" sz="1400" baseline="0" dirty="0"/>
                        <a:t> release </a:t>
                      </a:r>
                      <a:r>
                        <a:rPr lang="en-US" sz="1400" baseline="0" dirty="0" err="1"/>
                        <a:t>på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releasehemsida</a:t>
                      </a:r>
                      <a:endParaRPr lang="en-US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/>
                        <a:t>Skicka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ut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releasemeddelande</a:t>
                      </a:r>
                      <a:endParaRPr lang="en-US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/>
                        <a:t>Bygga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kunddbibliotek</a:t>
                      </a:r>
                      <a:endParaRPr lang="sv-SE" sz="18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Rättigheter</a:t>
                      </a:r>
                      <a:r>
                        <a:rPr lang="en-US" baseline="0"/>
                        <a:t> I </a:t>
                      </a:r>
                      <a:r>
                        <a:rPr lang="en-US"/>
                        <a:t>PDM</a:t>
                      </a:r>
                      <a:r>
                        <a:rPr lang="en-US" baseline="0"/>
                        <a:t> </a:t>
                      </a:r>
                      <a:r>
                        <a:rPr lang="en-US" baseline="0" dirty="0"/>
                        <a:t>system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Designers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revisionshanterar</a:t>
                      </a:r>
                      <a:r>
                        <a:rPr lang="en-US" sz="1400" baseline="0" dirty="0"/>
                        <a:t> document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/>
                        <a:t>“</a:t>
                      </a:r>
                      <a:r>
                        <a:rPr lang="en-US" sz="1400" baseline="0" dirty="0" err="1"/>
                        <a:t>Branchar</a:t>
                      </a:r>
                      <a:r>
                        <a:rPr lang="en-US" sz="1400" baseline="0" dirty="0"/>
                        <a:t>” </a:t>
                      </a:r>
                      <a:r>
                        <a:rPr lang="en-US" sz="1400" baseline="0" dirty="0" err="1"/>
                        <a:t>mjukvara</a:t>
                      </a:r>
                      <a:r>
                        <a:rPr lang="en-US" sz="1400" baseline="0" dirty="0"/>
                        <a:t> (</a:t>
                      </a:r>
                      <a:r>
                        <a:rPr lang="en-US" sz="1400" baseline="0" dirty="0" err="1"/>
                        <a:t>versionshanterar</a:t>
                      </a:r>
                      <a:r>
                        <a:rPr lang="en-US" sz="1400" baseline="0" dirty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/>
                        <a:t>Uppdaterar</a:t>
                      </a:r>
                      <a:r>
                        <a:rPr lang="en-US" sz="1400" baseline="0" dirty="0"/>
                        <a:t> trademark</a:t>
                      </a:r>
                      <a:endParaRPr lang="en-US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Ericsson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594207" y="6476397"/>
            <a:ext cx="63713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that: </a:t>
            </a:r>
            <a:r>
              <a:rPr lang="en-US" sz="2400" dirty="0" err="1"/>
              <a:t>arbetar</a:t>
            </a:r>
            <a:r>
              <a:rPr lang="en-US" sz="2400" dirty="0"/>
              <a:t> </a:t>
            </a:r>
            <a:r>
              <a:rPr lang="en-US" sz="2400" dirty="0" err="1"/>
              <a:t>agilt</a:t>
            </a:r>
            <a:r>
              <a:rPr lang="en-US" sz="2400" dirty="0"/>
              <a:t>, </a:t>
            </a:r>
            <a:r>
              <a:rPr lang="en-US" sz="2400" dirty="0" err="1"/>
              <a:t>utvecklarna</a:t>
            </a:r>
            <a:r>
              <a:rPr lang="en-US" sz="2400" dirty="0"/>
              <a:t> tar </a:t>
            </a:r>
            <a:r>
              <a:rPr lang="en-US" sz="2400" dirty="0" err="1"/>
              <a:t>mer</a:t>
            </a:r>
            <a:r>
              <a:rPr lang="en-US" sz="2400" dirty="0"/>
              <a:t> </a:t>
            </a:r>
            <a:r>
              <a:rPr lang="en-US" sz="2400" dirty="0" err="1"/>
              <a:t>ansvar</a:t>
            </a:r>
            <a:r>
              <a:rPr lang="en-US" sz="2400" dirty="0"/>
              <a:t> </a:t>
            </a:r>
            <a:r>
              <a:rPr lang="en-US" sz="2400" dirty="0" err="1"/>
              <a:t>för</a:t>
            </a:r>
            <a:r>
              <a:rPr lang="en-US" sz="2400" dirty="0"/>
              <a:t> </a:t>
            </a:r>
            <a:r>
              <a:rPr lang="en-US" sz="2400" dirty="0" err="1"/>
              <a:t>versionshantering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2200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880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IT-</a:t>
                      </a:r>
                      <a:r>
                        <a:rPr lang="en-US" dirty="0" err="1"/>
                        <a:t>säkerhet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kvalitet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PM </a:t>
                      </a:r>
                      <a:r>
                        <a:rPr lang="en-US" dirty="0" err="1"/>
                        <a:t>och</a:t>
                      </a:r>
                      <a:r>
                        <a:rPr lang="en-US" dirty="0"/>
                        <a:t> tech</a:t>
                      </a:r>
                      <a:r>
                        <a:rPr lang="en-US" baseline="0" dirty="0"/>
                        <a:t> lead </a:t>
                      </a:r>
                      <a:r>
                        <a:rPr lang="en-US" baseline="0" dirty="0" err="1"/>
                        <a:t>sköter</a:t>
                      </a:r>
                      <a:r>
                        <a:rPr lang="en-US" baseline="0" dirty="0"/>
                        <a:t> cm-</a:t>
                      </a:r>
                      <a:r>
                        <a:rPr lang="en-US" baseline="0" dirty="0" err="1"/>
                        <a:t>relaterade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arbetsuppgifter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Westinghouse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594207" y="5750259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3300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6252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Produktledare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ansvarig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för</a:t>
                      </a:r>
                      <a:r>
                        <a:rPr lang="en-US" baseline="0" dirty="0"/>
                        <a:t> CM </a:t>
                      </a:r>
                      <a:r>
                        <a:rPr lang="en-US" baseline="0" dirty="0" err="1"/>
                        <a:t>som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område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Konfigurationsledare</a:t>
                      </a:r>
                      <a:r>
                        <a:rPr lang="en-US" dirty="0"/>
                        <a:t> (KL)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stödfunktion</a:t>
                      </a:r>
                      <a:r>
                        <a:rPr lang="en-US" baseline="0" dirty="0"/>
                        <a:t> till PL.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Ändringshantering</a:t>
                      </a:r>
                      <a:r>
                        <a:rPr lang="en-US" baseline="0" dirty="0"/>
                        <a:t>- </a:t>
                      </a:r>
                      <a:r>
                        <a:rPr lang="en-US" baseline="0" dirty="0" err="1"/>
                        <a:t>hålla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möten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uppdatera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versioner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strukturen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på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produkten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Status </a:t>
                      </a:r>
                      <a:r>
                        <a:rPr lang="en-US" baseline="0" dirty="0" err="1"/>
                        <a:t>på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ändringsärenden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Följer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upp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avslutade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ärenden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Följer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upp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leverantörens</a:t>
                      </a:r>
                      <a:r>
                        <a:rPr lang="en-US" baseline="0" dirty="0"/>
                        <a:t> CM-</a:t>
                      </a:r>
                      <a:r>
                        <a:rPr lang="en-US" baseline="0" dirty="0" err="1"/>
                        <a:t>hantering</a:t>
                      </a:r>
                      <a:r>
                        <a:rPr lang="en-US" baseline="0" dirty="0"/>
                        <a:t> (</a:t>
                      </a:r>
                      <a:r>
                        <a:rPr lang="en-US" baseline="0" dirty="0" err="1"/>
                        <a:t>helhetskoll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Avgöra</a:t>
                      </a:r>
                      <a:r>
                        <a:rPr lang="en-US" baseline="0" dirty="0"/>
                        <a:t> status </a:t>
                      </a:r>
                      <a:r>
                        <a:rPr lang="en-US" baseline="0" dirty="0" err="1"/>
                        <a:t>på</a:t>
                      </a:r>
                      <a:r>
                        <a:rPr lang="en-US" baseline="0" dirty="0"/>
                        <a:t> TR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FMV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4701393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5562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6252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CM-</a:t>
                      </a:r>
                      <a:r>
                        <a:rPr lang="en-US" dirty="0" err="1"/>
                        <a:t>hantering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av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 err="1"/>
                        <a:t>Kravspecen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Leder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sammankallar</a:t>
                      </a:r>
                      <a:r>
                        <a:rPr lang="en-US" baseline="0" dirty="0"/>
                        <a:t> CCB forum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Uppdaterar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kravdatabasen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Tar </a:t>
                      </a:r>
                      <a:r>
                        <a:rPr lang="en-US" baseline="0" dirty="0" err="1"/>
                        <a:t>fram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och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kommunicerar</a:t>
                      </a:r>
                      <a:r>
                        <a:rPr lang="en-US" baseline="0" dirty="0"/>
                        <a:t> CM-plan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Utbil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dar</a:t>
                      </a:r>
                      <a:r>
                        <a:rPr lang="en-US" baseline="0" dirty="0"/>
                        <a:t> I CM-</a:t>
                      </a:r>
                      <a:r>
                        <a:rPr lang="en-US" baseline="0" dirty="0" err="1"/>
                        <a:t>frågor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och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verktyg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Frisläppa</a:t>
                      </a:r>
                      <a:r>
                        <a:rPr lang="en-US" baseline="0" dirty="0"/>
                        <a:t> baselines (</a:t>
                      </a:r>
                      <a:r>
                        <a:rPr lang="en-US" baseline="0" dirty="0" err="1"/>
                        <a:t>versioner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av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kravspec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Sätta</a:t>
                      </a:r>
                      <a:r>
                        <a:rPr lang="en-US" baseline="0" dirty="0"/>
                        <a:t> status </a:t>
                      </a:r>
                      <a:r>
                        <a:rPr lang="en-US" baseline="0" dirty="0" err="1"/>
                        <a:t>på</a:t>
                      </a:r>
                      <a:r>
                        <a:rPr lang="en-US" baseline="0" dirty="0"/>
                        <a:t> TR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Utreder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CR:ar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Underlag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för</a:t>
                      </a:r>
                      <a:r>
                        <a:rPr lang="en-US" baseline="0" dirty="0"/>
                        <a:t> CR </a:t>
                      </a:r>
                      <a:r>
                        <a:rPr lang="en-US" baseline="0" dirty="0" err="1"/>
                        <a:t>och</a:t>
                      </a:r>
                      <a:r>
                        <a:rPr lang="en-US" baseline="0" dirty="0"/>
                        <a:t> TR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Inte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hittar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på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egna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lösningar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1" y="425566"/>
            <a:ext cx="739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Volvo VCE – CM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kravhantering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494580" y="4640878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085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94876"/>
            <a:ext cx="10515600" cy="2199796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In your organization, how do you define the role of the configuration manager compared with the individual responsibility to apply CM practices that lie on each co-worker?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Use the matrix below (one matrix for each organization).</a:t>
            </a:r>
            <a:endParaRPr lang="sv-SE" sz="3200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967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9550"/>
            <a:ext cx="9144000" cy="1062995"/>
          </a:xfrm>
        </p:spPr>
        <p:txBody>
          <a:bodyPr/>
          <a:lstStyle/>
          <a:p>
            <a:r>
              <a:rPr lang="en-US" dirty="0"/>
              <a:t>Workshop 1 – </a:t>
            </a:r>
            <a:r>
              <a:rPr lang="en-US"/>
              <a:t>group 4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3233979"/>
            <a:ext cx="9144000" cy="41787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role of the configuration manager 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326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94876"/>
            <a:ext cx="10515600" cy="2199796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In your organization, how do you define the role of the configuration manager compared with the individual responsibility to apply CM practices that lie on each co-worker?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Use the matrix below (one matrix for each organization).</a:t>
            </a:r>
            <a:endParaRPr lang="sv-SE" sz="3200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70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5739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Plan</a:t>
                      </a:r>
                      <a:r>
                        <a:rPr lang="en-US" baseline="0" dirty="0"/>
                        <a:t> and decide on CM strategies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Propose improvements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Secure Traceability 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dirty="0"/>
                        <a:t>Internal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dirty="0"/>
                        <a:t>Legal aspects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dirty="0"/>
                        <a:t>External</a:t>
                      </a:r>
                      <a:r>
                        <a:rPr lang="en-US" baseline="0" dirty="0"/>
                        <a:t> deliveries</a:t>
                      </a: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US" baseline="0" dirty="0" err="1"/>
                        <a:t>Säkra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att</a:t>
                      </a:r>
                      <a:r>
                        <a:rPr lang="en-US" baseline="0" dirty="0"/>
                        <a:t>  </a:t>
                      </a:r>
                      <a:r>
                        <a:rPr lang="en-US" baseline="0" dirty="0" err="1"/>
                        <a:t>allt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arkiverat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för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att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kunna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återskapa</a:t>
                      </a:r>
                      <a:endParaRPr lang="en-US" baseline="0" dirty="0"/>
                    </a:p>
                    <a:p>
                      <a:pPr marL="285750" lvl="0" indent="-285750">
                        <a:buFontTx/>
                        <a:buChar char="-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Att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utföra</a:t>
                      </a:r>
                      <a:r>
                        <a:rPr lang="en-US" baseline="0" dirty="0"/>
                        <a:t> de </a:t>
                      </a:r>
                      <a:r>
                        <a:rPr lang="en-US" baseline="0" dirty="0" err="1"/>
                        <a:t>aktiviteter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som</a:t>
                      </a:r>
                      <a:r>
                        <a:rPr lang="en-US" baseline="0" dirty="0"/>
                        <a:t> CM </a:t>
                      </a:r>
                      <a:r>
                        <a:rPr lang="en-US" baseline="0" dirty="0" err="1"/>
                        <a:t>har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ansvarar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för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Config. Identification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dirty="0"/>
                        <a:t>Define CI and</a:t>
                      </a:r>
                      <a:r>
                        <a:rPr lang="en-US" baseline="0" dirty="0"/>
                        <a:t> identify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baseline="0" dirty="0"/>
                        <a:t>Structure CI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baseline="0" dirty="0"/>
                        <a:t>Identify 3PP, </a:t>
                      </a:r>
                      <a:r>
                        <a:rPr lang="en-US" baseline="0" dirty="0" err="1"/>
                        <a:t>Exp</a:t>
                      </a:r>
                      <a:r>
                        <a:rPr lang="en-US" baseline="0" dirty="0"/>
                        <a:t> Ctrl CI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Config. Control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dirty="0"/>
                        <a:t>Version</a:t>
                      </a:r>
                      <a:r>
                        <a:rPr lang="en-US" baseline="0" dirty="0"/>
                        <a:t> handling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baseline="0" dirty="0"/>
                        <a:t>Change Request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baseline="0" dirty="0"/>
                        <a:t>Baseline Handling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baseline="0" dirty="0"/>
                        <a:t>Trouble Report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Release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dirty="0"/>
                        <a:t>Review and Validation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dirty="0"/>
                        <a:t>Life cycle</a:t>
                      </a:r>
                      <a:r>
                        <a:rPr lang="en-US" baseline="0" dirty="0"/>
                        <a:t> Handling</a:t>
                      </a:r>
                    </a:p>
                    <a:p>
                      <a:pPr marL="742950" lvl="1" indent="-285750">
                        <a:buFontTx/>
                        <a:buChar char="-"/>
                      </a:pPr>
                      <a:r>
                        <a:rPr lang="en-US" baseline="0" dirty="0"/>
                        <a:t>Configure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sv-SE" dirty="0"/>
                        <a:t>Co-</a:t>
                      </a:r>
                      <a:r>
                        <a:rPr lang="sv-SE" dirty="0" err="1"/>
                        <a:t>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8867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Ericsson Agile SW Development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494580" y="6135175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438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916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br>
                        <a:rPr lang="en-US" baseline="0" dirty="0"/>
                      </a:br>
                      <a:r>
                        <a:rPr lang="en-US" baseline="0" dirty="0" err="1"/>
                        <a:t>Processansv</a:t>
                      </a:r>
                      <a:r>
                        <a:rPr lang="en-US" baseline="0" dirty="0"/>
                        <a:t>.</a:t>
                      </a:r>
                      <a:br>
                        <a:rPr lang="en-US" baseline="0" dirty="0"/>
                      </a:br>
                      <a:br>
                        <a:rPr lang="en-US" baseline="0" dirty="0"/>
                      </a:br>
                      <a:br>
                        <a:rPr lang="en-US" baseline="0" dirty="0"/>
                      </a:br>
                      <a:br>
                        <a:rPr lang="en-US" baseline="0" dirty="0"/>
                      </a:br>
                      <a:r>
                        <a:rPr lang="en-US" baseline="0" dirty="0" err="1"/>
                        <a:t>Processmanager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Förvaltningsansvar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för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Konfig-processen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“</a:t>
                      </a:r>
                      <a:r>
                        <a:rPr lang="en-US" dirty="0" err="1"/>
                        <a:t>Projektledare</a:t>
                      </a:r>
                      <a:r>
                        <a:rPr lang="en-US" dirty="0"/>
                        <a:t>” </a:t>
                      </a:r>
                      <a:r>
                        <a:rPr lang="en-US" dirty="0" err="1"/>
                        <a:t>som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prioriterar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och</a:t>
                      </a:r>
                      <a:r>
                        <a:rPr lang="en-US" dirty="0"/>
                        <a:t> driver </a:t>
                      </a:r>
                      <a:r>
                        <a:rPr lang="en-US" dirty="0" err="1"/>
                        <a:t>förbättringsaktiviteter</a:t>
                      </a:r>
                      <a:r>
                        <a:rPr lang="en-US" dirty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Följer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upp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processen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Samla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koordinera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analysera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och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initiera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aktiviteter</a:t>
                      </a:r>
                      <a:r>
                        <a:rPr lang="en-US" baseline="0" dirty="0"/>
                        <a:t> i </a:t>
                      </a:r>
                      <a:r>
                        <a:rPr lang="en-US" baseline="0" dirty="0" err="1"/>
                        <a:t>dagliga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förvaltningen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Förbättringsaktiviteter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Uppföljningar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CI-admin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sv-SE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Ändrar CI-data och relationer i CMDB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5103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</a:t>
            </a:r>
            <a:r>
              <a:rPr lang="en-US" sz="2400" dirty="0" err="1"/>
              <a:t>Försäkringskassan</a:t>
            </a:r>
            <a:r>
              <a:rPr lang="en-US" sz="2400" dirty="0"/>
              <a:t> IT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494580" y="5744338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840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9550"/>
            <a:ext cx="9144000" cy="1062995"/>
          </a:xfrm>
        </p:spPr>
        <p:txBody>
          <a:bodyPr/>
          <a:lstStyle/>
          <a:p>
            <a:r>
              <a:rPr lang="en-US" dirty="0"/>
              <a:t>Workshop 1 – group 5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3233979"/>
            <a:ext cx="9144000" cy="41787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role of the configuration manager 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856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94876"/>
            <a:ext cx="10515600" cy="2199796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In your organization, how do you define the role of the configuration manager compared with the individual responsibility to apply CM practices that lie on each co-worker?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Use the matrix below (one matrix for each organization).</a:t>
            </a:r>
            <a:endParaRPr lang="sv-SE" sz="3200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787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606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…Document Plan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Project CCB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Deliveries both internal and external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CM Plan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Utbildning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av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proj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medlemmar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i</a:t>
                      </a:r>
                      <a:r>
                        <a:rPr lang="en-US" baseline="0" dirty="0"/>
                        <a:t> CM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Release of documentation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Formal</a:t>
                      </a:r>
                      <a:r>
                        <a:rPr lang="en-US" baseline="0" dirty="0"/>
                        <a:t> deliveries to customer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CCB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Review of documentation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Deliveries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Product structure (HW)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Doc management (check in check out)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Release of </a:t>
                      </a:r>
                      <a:r>
                        <a:rPr lang="en-US" dirty="0" err="1"/>
                        <a:t>MoM</a:t>
                      </a:r>
                      <a:r>
                        <a:rPr lang="en-US" dirty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6549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SAAB AB, Project CM 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2" y="5621641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7307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606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r>
                        <a:rPr lang="en-US" baseline="0" dirty="0"/>
                        <a:t> Database Management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Utbilda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medearbertare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System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koordinering</a:t>
                      </a:r>
                      <a:r>
                        <a:rPr lang="en-US" baseline="0" dirty="0"/>
                        <a:t> (</a:t>
                      </a:r>
                      <a:r>
                        <a:rPr lang="en-US" baseline="0" dirty="0" err="1"/>
                        <a:t>datrorer</a:t>
                      </a:r>
                      <a:r>
                        <a:rPr lang="en-US" baseline="0" dirty="0"/>
                        <a:t>/</a:t>
                      </a:r>
                      <a:r>
                        <a:rPr lang="en-US" baseline="0" dirty="0" err="1"/>
                        <a:t>objekt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behovs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analys</a:t>
                      </a:r>
                      <a:r>
                        <a:rPr lang="en-US" baseline="0" dirty="0"/>
                        <a:t> hos </a:t>
                      </a:r>
                      <a:r>
                        <a:rPr lang="en-US" baseline="0" dirty="0" err="1"/>
                        <a:t>intressenter</a:t>
                      </a:r>
                      <a:r>
                        <a:rPr lang="en-US" baseline="0" dirty="0"/>
                        <a:t> (incident </a:t>
                      </a:r>
                      <a:r>
                        <a:rPr lang="en-US" baseline="0" dirty="0" err="1"/>
                        <a:t>rapportering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Information awareness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Escalate SW issues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leading process team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Collecting</a:t>
                      </a:r>
                      <a:r>
                        <a:rPr lang="en-US" baseline="0" dirty="0"/>
                        <a:t> information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utbildning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och</a:t>
                      </a:r>
                      <a:r>
                        <a:rPr lang="en-US" dirty="0"/>
                        <a:t> information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8992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</a:t>
            </a:r>
            <a:r>
              <a:rPr lang="en-US" sz="2400" dirty="0" err="1"/>
              <a:t>Försäkringskassan</a:t>
            </a:r>
            <a:r>
              <a:rPr lang="en-US" sz="2400" dirty="0"/>
              <a:t>, Process and CM  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2" y="5895961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8546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331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Strategisk</a:t>
                      </a:r>
                      <a:r>
                        <a:rPr lang="en-US" dirty="0"/>
                        <a:t> CM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Kravställare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på</a:t>
                      </a:r>
                      <a:r>
                        <a:rPr lang="en-US" dirty="0"/>
                        <a:t> PDM </a:t>
                      </a:r>
                      <a:r>
                        <a:rPr lang="en-US" dirty="0" err="1"/>
                        <a:t>verktyg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Programme</a:t>
                      </a:r>
                      <a:r>
                        <a:rPr lang="en-US" dirty="0"/>
                        <a:t> CM in</a:t>
                      </a:r>
                      <a:r>
                        <a:rPr lang="en-US" baseline="0" dirty="0"/>
                        <a:t> 5G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Ansvarig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för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typer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av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strukturer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Driver </a:t>
                      </a:r>
                      <a:r>
                        <a:rPr lang="en-US" dirty="0" err="1"/>
                        <a:t>fram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riktlinjer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Nätverka</a:t>
                      </a:r>
                      <a:r>
                        <a:rPr lang="en-US" dirty="0"/>
                        <a:t> med </a:t>
                      </a:r>
                      <a:r>
                        <a:rPr lang="en-US" dirty="0" err="1"/>
                        <a:t>andra</a:t>
                      </a:r>
                      <a:r>
                        <a:rPr lang="en-US" dirty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7391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Ericsson, CM Specialist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2" y="5772204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46728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5154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Ingen specific CM roll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  <a:r>
                        <a:rPr lang="en-US" dirty="0" err="1"/>
                        <a:t>Alla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projektet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har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ansvaret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för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ändringar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All </a:t>
                      </a:r>
                      <a:r>
                        <a:rPr lang="en-US" dirty="0" err="1"/>
                        <a:t>utv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sker</a:t>
                      </a:r>
                      <a:r>
                        <a:rPr lang="en-US" dirty="0"/>
                        <a:t> via </a:t>
                      </a:r>
                      <a:r>
                        <a:rPr lang="en-US" dirty="0" err="1"/>
                        <a:t>ändringsärenden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Versions </a:t>
                      </a:r>
                      <a:r>
                        <a:rPr lang="en-US" dirty="0" err="1"/>
                        <a:t>hantering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sker</a:t>
                      </a:r>
                      <a:r>
                        <a:rPr lang="en-US" dirty="0"/>
                        <a:t> I CAD </a:t>
                      </a:r>
                      <a:r>
                        <a:rPr lang="en-US" dirty="0" err="1"/>
                        <a:t>miljö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Test spec,</a:t>
                      </a:r>
                      <a:r>
                        <a:rPr lang="en-US" baseline="0" dirty="0"/>
                        <a:t> test </a:t>
                      </a:r>
                      <a:r>
                        <a:rPr lang="en-US" baseline="0" dirty="0" err="1"/>
                        <a:t>protokoll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kopplade</a:t>
                      </a:r>
                      <a:r>
                        <a:rPr lang="en-US" baseline="0" dirty="0"/>
                        <a:t> till </a:t>
                      </a:r>
                      <a:r>
                        <a:rPr lang="en-US" baseline="0" dirty="0" err="1"/>
                        <a:t>parter</a:t>
                      </a:r>
                      <a:r>
                        <a:rPr lang="en-US" baseline="0" dirty="0"/>
                        <a:t> I CAD </a:t>
                      </a:r>
                      <a:r>
                        <a:rPr lang="en-US" baseline="0" dirty="0" err="1"/>
                        <a:t>systemet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Inga </a:t>
                      </a:r>
                      <a:r>
                        <a:rPr lang="en-US" dirty="0" err="1"/>
                        <a:t>formella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krav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dokument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ECO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finns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som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beskriver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vad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som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ska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ändras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osv</a:t>
                      </a:r>
                      <a:r>
                        <a:rPr lang="en-US" baseline="0" dirty="0"/>
                        <a:t>.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67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Scania, 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2" y="5796266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66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118465"/>
              </p:ext>
            </p:extLst>
          </p:nvPr>
        </p:nvGraphicFramePr>
        <p:xfrm>
          <a:off x="494580" y="857689"/>
          <a:ext cx="10909540" cy="378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    CCB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   </a:t>
                      </a:r>
                      <a:r>
                        <a:rPr lang="en-US" baseline="0" dirty="0" err="1"/>
                        <a:t>Arkivering</a:t>
                      </a:r>
                      <a:endParaRPr lang="en-US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   </a:t>
                      </a:r>
                      <a:r>
                        <a:rPr lang="en-US" baseline="0" dirty="0" err="1"/>
                        <a:t>Granskning</a:t>
                      </a:r>
                      <a:endParaRPr lang="en-US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-</a:t>
                      </a:r>
                      <a:r>
                        <a:rPr lang="en-US" baseline="0" dirty="0"/>
                        <a:t>    </a:t>
                      </a:r>
                      <a:r>
                        <a:rPr lang="en-US" baseline="0" dirty="0" err="1"/>
                        <a:t>Leveranser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VDD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Godkänna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formalia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Initiera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uppdatering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Förbereda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fysisk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leverans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Arkivadm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Set</a:t>
                      </a:r>
                      <a:r>
                        <a:rPr lang="en-US" baseline="0" dirty="0"/>
                        <a:t> security class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Archiving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CI number allocation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5518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Saab Surveillance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4701393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72936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9550"/>
            <a:ext cx="9144000" cy="1062995"/>
          </a:xfrm>
        </p:spPr>
        <p:txBody>
          <a:bodyPr/>
          <a:lstStyle/>
          <a:p>
            <a:r>
              <a:rPr lang="en-US" dirty="0"/>
              <a:t>Workshop 1 – group 6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3233979"/>
            <a:ext cx="9144000" cy="3446221"/>
          </a:xfrm>
        </p:spPr>
        <p:txBody>
          <a:bodyPr>
            <a:normAutofit/>
          </a:bodyPr>
          <a:lstStyle/>
          <a:p>
            <a:r>
              <a:rPr lang="en-US" b="1" dirty="0"/>
              <a:t>The role of the configuration manager</a:t>
            </a:r>
          </a:p>
          <a:p>
            <a:endParaRPr lang="en-US" b="1" dirty="0"/>
          </a:p>
          <a:p>
            <a:r>
              <a:rPr lang="en-US" b="1" dirty="0"/>
              <a:t> </a:t>
            </a:r>
            <a:endParaRPr lang="en-US" sz="1400" b="1" dirty="0"/>
          </a:p>
          <a:p>
            <a:r>
              <a:rPr lang="sv-SE" sz="1400" b="1" dirty="0"/>
              <a:t>Participants</a:t>
            </a:r>
          </a:p>
          <a:p>
            <a:r>
              <a:rPr lang="sv-SE" sz="1400" dirty="0"/>
              <a:t>Hilda Toomasian – Bombardier</a:t>
            </a:r>
          </a:p>
          <a:p>
            <a:r>
              <a:rPr lang="sv-SE" sz="1400" dirty="0"/>
              <a:t>Katarina Prytz – Ericsson</a:t>
            </a:r>
          </a:p>
          <a:p>
            <a:r>
              <a:rPr lang="sv-SE" sz="1400" dirty="0"/>
              <a:t>Peter Bártfai – Generic</a:t>
            </a:r>
          </a:p>
          <a:p>
            <a:r>
              <a:rPr lang="sv-SE" sz="1400" dirty="0"/>
              <a:t>Olga Johansson – Vattenfall</a:t>
            </a:r>
          </a:p>
          <a:p>
            <a:r>
              <a:rPr lang="sv-SE" sz="1400" dirty="0"/>
              <a:t>Staffan Mossberg – Volvo Lastvagnar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461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94876"/>
            <a:ext cx="10515600" cy="2199796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In your organization, how do you define the role of the configuration manager compared with the individual responsibility to apply CM practices that lie on each co-worker?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Use the matrix below (one matrix for each organization).</a:t>
            </a:r>
            <a:endParaRPr lang="sv-SE" sz="3200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97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6434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Process responsibility (improvements and implementation) of Change Mgmt, Release Mgmt, Document Mgmt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Maintain the Generic Configuration Management plan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Maintain the naming, version and documentation conventions for products, documents, releases, baselines and files.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Support/Administration on the Configuration Management tools.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Raise CM awareness within the </a:t>
                      </a:r>
                      <a:r>
                        <a:rPr lang="en-US" dirty="0" err="1"/>
                        <a:t>organisation</a:t>
                      </a:r>
                      <a:r>
                        <a:rPr lang="en-US" dirty="0"/>
                        <a:t> and share CM knowledge.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Administrate the chosen Change-, Release-, and Configuration Management tools for the projects.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To escalate issues that needs attention or support to be resolved.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To stop release activities (if needed) which are not performed according to approved processes and methods.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Enforce that Configuration Management processes and methods are followed.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dirty="0"/>
                        <a:t>Improve</a:t>
                      </a:r>
                      <a:r>
                        <a:rPr lang="sv-SE" baseline="0" dirty="0"/>
                        <a:t> CM processes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Create</a:t>
                      </a:r>
                      <a:r>
                        <a:rPr lang="sv-SE" baseline="0" dirty="0"/>
                        <a:t> product baselines</a:t>
                      </a: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dirty="0"/>
                        <a:t>Manage</a:t>
                      </a:r>
                      <a:r>
                        <a:rPr lang="sv-SE" baseline="0" dirty="0"/>
                        <a:t> CCBs</a:t>
                      </a: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sure that the naming conventions are followed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sv-SE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support on CM processes and tools (for Change Management, Release Management and Document management)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5919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Volvo Lastvagnar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1205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3417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Keep</a:t>
                      </a:r>
                      <a:r>
                        <a:rPr lang="sv-SE" baseline="0" dirty="0"/>
                        <a:t> product and team meta data up to date in CM systems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Release</a:t>
                      </a:r>
                      <a:r>
                        <a:rPr lang="sv-SE" baseline="0" dirty="0"/>
                        <a:t> Management on component level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Handling of </a:t>
                      </a:r>
                      <a:r>
                        <a:rPr lang="sv-SE" baseline="0" dirty="0"/>
                        <a:t>documents and SW files (including identification and version control)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dirty="0"/>
                        <a:t>Store document</a:t>
                      </a:r>
                      <a:r>
                        <a:rPr lang="sv-SE" baseline="0" dirty="0"/>
                        <a:t>s and SW files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Make</a:t>
                      </a:r>
                      <a:r>
                        <a:rPr lang="sv-SE" baseline="0" dirty="0"/>
                        <a:t> component releases/deliveries</a:t>
                      </a:r>
                      <a:endParaRPr lang="en-US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dirty="0"/>
                        <a:t>Update </a:t>
                      </a:r>
                      <a:r>
                        <a:rPr lang="sv-SE" baseline="0" dirty="0"/>
                        <a:t>product and team meta data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6719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Volvo Lastvagnar, continued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4701393"/>
            <a:ext cx="11151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The Configuration Management role responsibilities are divided on more than one CM role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18193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331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Change</a:t>
                      </a:r>
                      <a:r>
                        <a:rPr lang="sv-SE" baseline="0" dirty="0"/>
                        <a:t> management (CRs)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Document</a:t>
                      </a:r>
                      <a:r>
                        <a:rPr lang="sv-SE" baseline="0" dirty="0"/>
                        <a:t> handling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Reviews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CCBs</a:t>
                      </a:r>
                      <a:r>
                        <a:rPr lang="sv-SE" baseline="0" dirty="0"/>
                        <a:t> (product changes, releases and governing documents)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Release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Change</a:t>
                      </a:r>
                      <a:r>
                        <a:rPr lang="sv-SE" baseline="0" dirty="0"/>
                        <a:t> management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Document</a:t>
                      </a:r>
                      <a:r>
                        <a:rPr lang="sv-SE" baseline="0" dirty="0"/>
                        <a:t> handling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Driving</a:t>
                      </a:r>
                      <a:r>
                        <a:rPr lang="sv-SE" baseline="0" dirty="0"/>
                        <a:t> reviews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CCBs: Partly</a:t>
                      </a:r>
                      <a:r>
                        <a:rPr lang="sv-SE" baseline="0" dirty="0"/>
                        <a:t> (driving)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Releases: Unclear/undefined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CR</a:t>
                      </a:r>
                      <a:r>
                        <a:rPr lang="sv-SE" baseline="0" dirty="0"/>
                        <a:t> handling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CCB</a:t>
                      </a:r>
                      <a:r>
                        <a:rPr lang="sv-SE" baseline="0" dirty="0"/>
                        <a:t> managemnt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Document</a:t>
                      </a:r>
                      <a:r>
                        <a:rPr lang="sv-SE" baseline="0" dirty="0"/>
                        <a:t> handling (training)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Access</a:t>
                      </a:r>
                      <a:r>
                        <a:rPr lang="sv-SE" baseline="0" dirty="0"/>
                        <a:t> management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Reviews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Document</a:t>
                      </a:r>
                      <a:r>
                        <a:rPr lang="sv-SE" baseline="0" dirty="0"/>
                        <a:t> identification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Versioning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Storage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Reviews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Document</a:t>
                      </a:r>
                      <a:r>
                        <a:rPr lang="sv-SE" baseline="0" dirty="0"/>
                        <a:t> identification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Versioning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Storage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Reviews:</a:t>
                      </a:r>
                      <a:r>
                        <a:rPr lang="sv-SE" baseline="0" dirty="0"/>
                        <a:t> Poor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Changes:</a:t>
                      </a:r>
                      <a:r>
                        <a:rPr lang="sv-SE" baseline="0" dirty="0"/>
                        <a:t> Poor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Allocating</a:t>
                      </a:r>
                      <a:r>
                        <a:rPr lang="sv-SE" baseline="0" dirty="0"/>
                        <a:t> document id:s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Versioning:</a:t>
                      </a:r>
                      <a:r>
                        <a:rPr lang="sv-SE" baseline="0" dirty="0"/>
                        <a:t> Poor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Storing</a:t>
                      </a:r>
                      <a:r>
                        <a:rPr lang="sv-SE" baseline="0" dirty="0"/>
                        <a:t> documents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Reviewing</a:t>
                      </a:r>
                      <a:r>
                        <a:rPr lang="sv-SE" baseline="0" dirty="0"/>
                        <a:t> documents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Asking</a:t>
                      </a:r>
                      <a:r>
                        <a:rPr lang="sv-SE" baseline="0" dirty="0"/>
                        <a:t> CM for support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10758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</a:t>
            </a:r>
            <a:r>
              <a:rPr lang="en-US" sz="2400" dirty="0" err="1"/>
              <a:t>Trafikförvaltningen</a:t>
            </a:r>
            <a:r>
              <a:rPr lang="en-US" sz="2400" dirty="0"/>
              <a:t> </a:t>
            </a:r>
            <a:r>
              <a:rPr lang="en-US" sz="2400" dirty="0" err="1"/>
              <a:t>Stockholms</a:t>
            </a:r>
            <a:r>
              <a:rPr lang="en-US" sz="2400" dirty="0"/>
              <a:t> </a:t>
            </a:r>
            <a:r>
              <a:rPr lang="en-US" sz="2400" dirty="0" err="1"/>
              <a:t>Läns</a:t>
            </a:r>
            <a:r>
              <a:rPr lang="en-US" sz="2400" dirty="0"/>
              <a:t> </a:t>
            </a:r>
            <a:r>
              <a:rPr lang="en-US" sz="2400" dirty="0" err="1"/>
              <a:t>Landsting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2" y="5260193"/>
            <a:ext cx="10758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Working in close cooperation with Quality. Many projects have the same person in both the Quality and CM role.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62700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880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Release manager (not Configuration</a:t>
                      </a:r>
                      <a:r>
                        <a:rPr lang="en-US" baseline="0" dirty="0"/>
                        <a:t> manager)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Release</a:t>
                      </a:r>
                      <a:r>
                        <a:rPr lang="sv-SE" baseline="0" dirty="0"/>
                        <a:t> management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Change</a:t>
                      </a:r>
                      <a:r>
                        <a:rPr lang="sv-SE" baseline="0" dirty="0"/>
                        <a:t> management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Define</a:t>
                      </a:r>
                      <a:r>
                        <a:rPr lang="sv-SE" baseline="0" dirty="0"/>
                        <a:t> release scope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Release</a:t>
                      </a:r>
                      <a:r>
                        <a:rPr lang="sv-SE" baseline="0" dirty="0"/>
                        <a:t> planning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Change</a:t>
                      </a:r>
                      <a:r>
                        <a:rPr lang="sv-SE" baseline="0" dirty="0"/>
                        <a:t> Release Control Board (CRCB) chairman</a:t>
                      </a:r>
                      <a:endParaRPr lang="en-US" dirty="0"/>
                    </a:p>
                    <a:p>
                      <a:pPr marL="0" indent="0">
                        <a:buFontTx/>
                        <a:buNone/>
                      </a:pP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Release</a:t>
                      </a:r>
                      <a:r>
                        <a:rPr lang="sv-SE" baseline="0" dirty="0"/>
                        <a:t> planning meeting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Release scope planning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Coordination</a:t>
                      </a:r>
                      <a:r>
                        <a:rPr lang="sv-SE" baseline="0" dirty="0"/>
                        <a:t> of releases with vendors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Driving the CRCB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Project</a:t>
                      </a:r>
                      <a:r>
                        <a:rPr lang="sv-SE" baseline="0" dirty="0"/>
                        <a:t> manager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Business</a:t>
                      </a:r>
                      <a:r>
                        <a:rPr lang="sv-SE" baseline="0" dirty="0"/>
                        <a:t> partner (internal customer)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Application</a:t>
                      </a:r>
                      <a:r>
                        <a:rPr lang="sv-SE" baseline="0" dirty="0"/>
                        <a:t> owner (product owner)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Business</a:t>
                      </a:r>
                      <a:r>
                        <a:rPr lang="sv-SE" baseline="0" dirty="0"/>
                        <a:t> driver (project manager)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Test</a:t>
                      </a:r>
                      <a:r>
                        <a:rPr lang="sv-SE" baseline="0" dirty="0"/>
                        <a:t> manager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Vendors (suppliers)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Business</a:t>
                      </a:r>
                      <a:r>
                        <a:rPr lang="sv-SE" baseline="0" dirty="0"/>
                        <a:t> partner and Application owner makes decisions at CRCB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All</a:t>
                      </a:r>
                      <a:r>
                        <a:rPr lang="sv-SE" baseline="0" dirty="0"/>
                        <a:t> roles: Attend CRCB and release planning meetings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10758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</a:t>
            </a:r>
            <a:r>
              <a:rPr lang="en-US" sz="2400" dirty="0" err="1"/>
              <a:t>Nordea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5920593"/>
            <a:ext cx="10758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70365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5429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Follow</a:t>
                      </a:r>
                      <a:r>
                        <a:rPr lang="sv-SE" baseline="0" dirty="0"/>
                        <a:t> CM process and regulations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Audits</a:t>
                      </a:r>
                      <a:r>
                        <a:rPr lang="sv-SE" baseline="0" dirty="0"/>
                        <a:t> 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Plan,</a:t>
                      </a:r>
                      <a:r>
                        <a:rPr lang="sv-SE" baseline="0" dirty="0"/>
                        <a:t> follow up and administrate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Maintain</a:t>
                      </a:r>
                      <a:r>
                        <a:rPr lang="sv-SE" baseline="0" dirty="0"/>
                        <a:t> CM documentation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Document</a:t>
                      </a:r>
                      <a:r>
                        <a:rPr lang="sv-SE" baseline="0" dirty="0"/>
                        <a:t> version control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Spread</a:t>
                      </a:r>
                      <a:r>
                        <a:rPr lang="sv-SE" baseline="0" dirty="0"/>
                        <a:t> CM awareness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CCB</a:t>
                      </a:r>
                      <a:r>
                        <a:rPr lang="sv-SE" baseline="0" dirty="0"/>
                        <a:t> chairman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CCB</a:t>
                      </a:r>
                      <a:r>
                        <a:rPr lang="sv-SE" baseline="0" dirty="0"/>
                        <a:t> meetings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CM</a:t>
                      </a:r>
                      <a:r>
                        <a:rPr lang="sv-SE" baseline="0" dirty="0"/>
                        <a:t> work meetings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Define CM</a:t>
                      </a:r>
                      <a:r>
                        <a:rPr lang="en-US" baseline="0" dirty="0"/>
                        <a:t> process and regulations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Product owners are responsible for the product</a:t>
                      </a:r>
                      <a:r>
                        <a:rPr lang="en-US" baseline="0" dirty="0"/>
                        <a:t> structure for their products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Projects: Design, maintenance and operation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Projects: Quality and verification of changes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See</a:t>
                      </a:r>
                      <a:r>
                        <a:rPr lang="sv-SE" baseline="0" dirty="0"/>
                        <a:t> responsibilites (to the left)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Product</a:t>
                      </a:r>
                      <a:r>
                        <a:rPr lang="sv-SE" baseline="0" dirty="0"/>
                        <a:t> owner approves new configurations (after changes)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10758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</a:t>
            </a:r>
            <a:r>
              <a:rPr lang="en-US" sz="2400" dirty="0" err="1"/>
              <a:t>Ringhals</a:t>
            </a:r>
            <a:r>
              <a:rPr lang="en-US" sz="2400" dirty="0"/>
              <a:t>/</a:t>
            </a:r>
            <a:r>
              <a:rPr lang="en-US" sz="2400" dirty="0" err="1"/>
              <a:t>Vattenfall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6377793"/>
            <a:ext cx="10758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91459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4880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Product</a:t>
                      </a:r>
                      <a:r>
                        <a:rPr lang="sv-SE" baseline="0" dirty="0"/>
                        <a:t> lifecycle management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Product release handling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Quality assurance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Create, maintain and delete products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Product</a:t>
                      </a:r>
                      <a:r>
                        <a:rPr lang="sv-SE" baseline="0" dirty="0"/>
                        <a:t> release, revision and baseline management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Law and order – quality police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Release handling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Revision handling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Product structure handling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Document</a:t>
                      </a:r>
                      <a:r>
                        <a:rPr lang="sv-SE" baseline="0" dirty="0"/>
                        <a:t> handling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Software</a:t>
                      </a:r>
                      <a:r>
                        <a:rPr lang="sv-SE" baseline="0" dirty="0"/>
                        <a:t> development team including SW CM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Technical product manager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Release project manager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Product manager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Software development and branching strategy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Content</a:t>
                      </a:r>
                      <a:r>
                        <a:rPr lang="sv-SE" baseline="0" dirty="0"/>
                        <a:t> responsibility and change control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Plan and communicate product releases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baseline="0" dirty="0"/>
                        <a:t>Product owner and release responsible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10758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Ericsson (product development)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6111093"/>
            <a:ext cx="10758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97366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9550"/>
            <a:ext cx="9144000" cy="1062995"/>
          </a:xfrm>
        </p:spPr>
        <p:txBody>
          <a:bodyPr/>
          <a:lstStyle/>
          <a:p>
            <a:r>
              <a:rPr lang="en-US" dirty="0"/>
              <a:t>Workshop 1 – group 7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3233979"/>
            <a:ext cx="9144000" cy="3446221"/>
          </a:xfrm>
        </p:spPr>
        <p:txBody>
          <a:bodyPr>
            <a:normAutofit/>
          </a:bodyPr>
          <a:lstStyle/>
          <a:p>
            <a:r>
              <a:rPr lang="en-US" b="1" dirty="0"/>
              <a:t>The role of the configuration manager</a:t>
            </a:r>
          </a:p>
          <a:p>
            <a:endParaRPr lang="en-US" b="1" dirty="0"/>
          </a:p>
          <a:p>
            <a:r>
              <a:rPr lang="en-US" b="1" dirty="0"/>
              <a:t> </a:t>
            </a:r>
            <a:endParaRPr lang="en-US" sz="1400" b="1" dirty="0"/>
          </a:p>
          <a:p>
            <a:r>
              <a:rPr lang="sv-SE" sz="1400" b="1" dirty="0"/>
              <a:t>Participants</a:t>
            </a:r>
          </a:p>
          <a:p>
            <a:r>
              <a:rPr lang="sv-SE" sz="1400" dirty="0"/>
              <a:t>Hilda Toomasian – Bombardier</a:t>
            </a:r>
          </a:p>
          <a:p>
            <a:r>
              <a:rPr lang="sv-SE" sz="1400" dirty="0"/>
              <a:t>Katarina Prytz – Ericsson</a:t>
            </a:r>
          </a:p>
          <a:p>
            <a:r>
              <a:rPr lang="sv-SE" sz="1400" dirty="0"/>
              <a:t>Peter Bártfai – Generic</a:t>
            </a:r>
          </a:p>
          <a:p>
            <a:r>
              <a:rPr lang="sv-SE" sz="1400" dirty="0"/>
              <a:t>Olga Johansson – Vattenfall</a:t>
            </a:r>
          </a:p>
          <a:p>
            <a:r>
              <a:rPr lang="sv-SE" sz="1400" dirty="0"/>
              <a:t>Staffan Mossberg – Volvo Lastvagnar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6710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94876"/>
            <a:ext cx="10515600" cy="2199796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In your organization, how do you define the role of the configuration manager compared with the individual responsibility to apply CM practices that lie on each co-worker?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Use the matrix below (one matrix for each organization).</a:t>
            </a:r>
            <a:endParaRPr lang="sv-SE" sz="3200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98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100655"/>
              </p:ext>
            </p:extLst>
          </p:nvPr>
        </p:nvGraphicFramePr>
        <p:xfrm>
          <a:off x="494580" y="857689"/>
          <a:ext cx="10909540" cy="378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Product no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Allocate</a:t>
                      </a:r>
                      <a:r>
                        <a:rPr lang="en-US" baseline="0" dirty="0"/>
                        <a:t> document no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exportkontroll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3pp-administration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releasehantering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PRI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Produktstrukturer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responsabilities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5736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Ericsson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4701393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79132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5154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Upprätthålla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krav</a:t>
                      </a:r>
                      <a:r>
                        <a:rPr lang="en-US" dirty="0"/>
                        <a:t> &amp; </a:t>
                      </a:r>
                      <a:r>
                        <a:rPr lang="en-US" dirty="0" err="1"/>
                        <a:t>produktarkitektur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Skapa</a:t>
                      </a:r>
                      <a:r>
                        <a:rPr lang="en-US" baseline="0" dirty="0"/>
                        <a:t> BL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Övervaka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ändringar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Kravställer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lagring</a:t>
                      </a:r>
                      <a:r>
                        <a:rPr lang="en-US" dirty="0"/>
                        <a:t> och </a:t>
                      </a:r>
                      <a:r>
                        <a:rPr lang="en-US" dirty="0" err="1"/>
                        <a:t>hantering</a:t>
                      </a:r>
                      <a:r>
                        <a:rPr lang="en-US" dirty="0"/>
                        <a:t> av CI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dirty="0"/>
                        <a:t>Hålla ihop produkten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Planera och skapa release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Säkerställa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arkitektur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Översätta</a:t>
                      </a:r>
                      <a:r>
                        <a:rPr lang="en-US" dirty="0"/>
                        <a:t> till </a:t>
                      </a:r>
                      <a:r>
                        <a:rPr lang="en-US" dirty="0" err="1"/>
                        <a:t>produktstruktur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Gränssnitt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Beslutar</a:t>
                      </a:r>
                      <a:r>
                        <a:rPr lang="en-US" dirty="0"/>
                        <a:t> och </a:t>
                      </a:r>
                      <a:r>
                        <a:rPr lang="en-US" dirty="0" err="1"/>
                        <a:t>följer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upp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lagring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CCB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Hantera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ändringar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Hålla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koll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Återkoppling</a:t>
                      </a:r>
                      <a:r>
                        <a:rPr lang="en-US" dirty="0"/>
                        <a:t> till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kravbild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Produktägare</a:t>
                      </a:r>
                      <a:r>
                        <a:rPr lang="en-US" dirty="0"/>
                        <a:t> - </a:t>
                      </a:r>
                      <a:r>
                        <a:rPr lang="en-US" dirty="0" err="1"/>
                        <a:t>krav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Designer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Systemägare</a:t>
                      </a:r>
                      <a:r>
                        <a:rPr lang="en-US" dirty="0"/>
                        <a:t> - </a:t>
                      </a:r>
                      <a:r>
                        <a:rPr lang="en-US" dirty="0" err="1"/>
                        <a:t>förvalta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Delivery</a:t>
                      </a:r>
                      <a:r>
                        <a:rPr lang="en-US" baseline="0" dirty="0"/>
                        <a:t> Manager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Integratör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Kvalitet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err="1"/>
                        <a:t>Beställare</a:t>
                      </a:r>
                      <a:r>
                        <a:rPr lang="en-US" dirty="0"/>
                        <a:t> – </a:t>
                      </a:r>
                      <a:r>
                        <a:rPr lang="en-US" dirty="0" err="1"/>
                        <a:t>krav</a:t>
                      </a:r>
                      <a:r>
                        <a:rPr lang="en-US" dirty="0"/>
                        <a:t>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Skapa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lösning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Förvalta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Godkänna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verifierad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lösning</a:t>
                      </a:r>
                      <a:r>
                        <a:rPr lang="en-US" dirty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Verifiering</a:t>
                      </a:r>
                      <a:r>
                        <a:rPr lang="en-US" dirty="0"/>
                        <a:t> &amp; </a:t>
                      </a:r>
                      <a:r>
                        <a:rPr lang="en-US" dirty="0" err="1"/>
                        <a:t>validering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Förvalta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koordinera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1" y="425566"/>
            <a:ext cx="10672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 Saab/Ericsson/Volvo CE/</a:t>
            </a:r>
            <a:r>
              <a:rPr lang="en-US" sz="2400" dirty="0" err="1"/>
              <a:t>Forsmark</a:t>
            </a:r>
            <a:r>
              <a:rPr lang="en-US" sz="2400" dirty="0"/>
              <a:t>  (</a:t>
            </a:r>
            <a:r>
              <a:rPr lang="en-US" sz="2400" dirty="0" err="1"/>
              <a:t>grupp</a:t>
            </a:r>
            <a:r>
              <a:rPr lang="en-US" sz="2400" dirty="0"/>
              <a:t> 7) 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6028031"/>
            <a:ext cx="10672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Note: </a:t>
            </a:r>
            <a:r>
              <a:rPr lang="en-US" sz="2400" dirty="0" err="1"/>
              <a:t>kravställning</a:t>
            </a:r>
            <a:r>
              <a:rPr lang="en-US" sz="2400" dirty="0"/>
              <a:t> m a p </a:t>
            </a:r>
            <a:r>
              <a:rPr lang="en-US" sz="2400" dirty="0" err="1"/>
              <a:t>arbetsområde</a:t>
            </a:r>
            <a:r>
              <a:rPr lang="en-US" sz="2400" dirty="0"/>
              <a:t> – </a:t>
            </a:r>
            <a:r>
              <a:rPr lang="en-US" sz="2400" dirty="0" err="1"/>
              <a:t>produkt</a:t>
            </a:r>
            <a:r>
              <a:rPr lang="en-US" sz="2400" dirty="0"/>
              <a:t>/system, SW, HW,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457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538153"/>
              </p:ext>
            </p:extLst>
          </p:nvPr>
        </p:nvGraphicFramePr>
        <p:xfrm>
          <a:off x="494580" y="857689"/>
          <a:ext cx="10909540" cy="378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Support</a:t>
                      </a:r>
                      <a:r>
                        <a:rPr lang="en-US" baseline="0" dirty="0"/>
                        <a:t> for design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plan writing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adm</a:t>
                      </a:r>
                      <a:r>
                        <a:rPr lang="en-US" baseline="0" dirty="0"/>
                        <a:t> in project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Change &amp; Doc</a:t>
                      </a:r>
                      <a:r>
                        <a:rPr lang="en-US" baseline="0" dirty="0"/>
                        <a:t> mgmt.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FCA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Pass/reject</a:t>
                      </a:r>
                      <a:r>
                        <a:rPr lang="en-US" baseline="0" dirty="0"/>
                        <a:t> doc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Manage CCB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Accept deliveries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Archiving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Follow up on</a:t>
                      </a:r>
                      <a:r>
                        <a:rPr lang="en-US" baseline="0" dirty="0"/>
                        <a:t> deliveries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Pass/reject</a:t>
                      </a:r>
                      <a:r>
                        <a:rPr lang="en-US" baseline="0" dirty="0"/>
                        <a:t> doc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FMV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4701393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790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481194"/>
              </p:ext>
            </p:extLst>
          </p:nvPr>
        </p:nvGraphicFramePr>
        <p:xfrm>
          <a:off x="494580" y="857689"/>
          <a:ext cx="10909540" cy="378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Handle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sw</a:t>
                      </a:r>
                      <a:r>
                        <a:rPr lang="en-US" baseline="0" dirty="0"/>
                        <a:t> baseline </a:t>
                      </a:r>
                      <a:r>
                        <a:rPr lang="en-US" baseline="0" dirty="0" err="1"/>
                        <a:t>chnge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Proj</a:t>
                      </a:r>
                      <a:r>
                        <a:rPr lang="en-US" baseline="0" dirty="0"/>
                        <a:t> repository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CM system support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CM review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CM status report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Approv</a:t>
                      </a:r>
                      <a:r>
                        <a:rPr lang="en-US" dirty="0"/>
                        <a:t>/reject</a:t>
                      </a:r>
                      <a:r>
                        <a:rPr lang="en-US" baseline="0" dirty="0"/>
                        <a:t> baseline </a:t>
                      </a:r>
                      <a:r>
                        <a:rPr lang="en-US" baseline="0" dirty="0" err="1"/>
                        <a:t>chng</a:t>
                      </a:r>
                      <a:endParaRPr lang="en-US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CM Structures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CI naming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plan writing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CI identification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/>
                        <a:t>Baseline </a:t>
                      </a:r>
                      <a:r>
                        <a:rPr lang="en-US" baseline="0" dirty="0" err="1"/>
                        <a:t>estblsh</a:t>
                      </a:r>
                      <a:r>
                        <a:rPr lang="en-US" baseline="0" dirty="0"/>
                        <a:t>/control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SW baseline change control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sv-SE" dirty="0"/>
                        <a:t>SW release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Follow</a:t>
                      </a:r>
                      <a:r>
                        <a:rPr lang="en-US" baseline="0" dirty="0"/>
                        <a:t> CM rules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5135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Volvo Cars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4701393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494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9550"/>
            <a:ext cx="9144000" cy="1062995"/>
          </a:xfrm>
        </p:spPr>
        <p:txBody>
          <a:bodyPr>
            <a:normAutofit/>
          </a:bodyPr>
          <a:lstStyle/>
          <a:p>
            <a:r>
              <a:rPr lang="en-US" dirty="0"/>
              <a:t>Workshop 1 – group 2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0264" y="3233979"/>
            <a:ext cx="9144000" cy="41787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role of the configuration manager </a:t>
            </a:r>
            <a:endParaRPr lang="sv-SE" dirty="0"/>
          </a:p>
        </p:txBody>
      </p:sp>
      <p:sp>
        <p:nvSpPr>
          <p:cNvPr id="4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2470245" y="4080681"/>
            <a:ext cx="152157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Deltagare:</a:t>
            </a:r>
            <a:br>
              <a:rPr lang="sv-SE" dirty="0"/>
            </a:br>
            <a:r>
              <a:rPr lang="sv-SE" dirty="0"/>
              <a:t>Marian </a:t>
            </a:r>
            <a:r>
              <a:rPr lang="sv-SE" dirty="0" err="1"/>
              <a:t>Omer</a:t>
            </a:r>
            <a:r>
              <a:rPr lang="sv-SE" dirty="0"/>
              <a:t> </a:t>
            </a:r>
          </a:p>
          <a:p>
            <a:r>
              <a:rPr lang="sv-SE" dirty="0"/>
              <a:t>Eva </a:t>
            </a:r>
            <a:r>
              <a:rPr lang="sv-SE" dirty="0" err="1"/>
              <a:t>gradén</a:t>
            </a:r>
            <a:endParaRPr lang="sv-SE" dirty="0"/>
          </a:p>
          <a:p>
            <a:r>
              <a:rPr lang="sv-SE" dirty="0"/>
              <a:t>Johan Ranby</a:t>
            </a:r>
          </a:p>
          <a:p>
            <a:r>
              <a:rPr lang="sv-SE" dirty="0"/>
              <a:t>Per </a:t>
            </a:r>
            <a:r>
              <a:rPr lang="sv-SE" dirty="0" err="1"/>
              <a:t>Kapfält</a:t>
            </a:r>
            <a:endParaRPr lang="sv-SE" dirty="0"/>
          </a:p>
          <a:p>
            <a:r>
              <a:rPr lang="sv-SE" dirty="0"/>
              <a:t>Lina Nicklason</a:t>
            </a:r>
          </a:p>
        </p:txBody>
      </p:sp>
    </p:spTree>
    <p:extLst>
      <p:ext uri="{BB962C8B-B14F-4D97-AF65-F5344CB8AC3E}">
        <p14:creationId xmlns:p14="http://schemas.microsoft.com/office/powerpoint/2010/main" val="3740094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94876"/>
            <a:ext cx="10515600" cy="2199796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In your organization, how do you define the role of the configuration manager compared with the individual responsibility to apply CM practices that lie on each co-worker? 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Use the matrix below (one matrix for each organization).</a:t>
            </a:r>
            <a:endParaRPr lang="sv-SE" sz="3200" dirty="0"/>
          </a:p>
        </p:txBody>
      </p:sp>
      <p:sp>
        <p:nvSpPr>
          <p:cNvPr id="6" name="TextBox 6"/>
          <p:cNvSpPr txBox="1"/>
          <p:nvPr/>
        </p:nvSpPr>
        <p:spPr>
          <a:xfrm>
            <a:off x="178279" y="9281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DA0000"/>
                </a:solidFill>
                <a:latin typeface="Arial Nova Light" panose="020B0304020202020204" pitchFamily="34" charset="0"/>
                <a:cs typeface="Arial Nova Light" panose="020B0304020202020204" pitchFamily="34" charset="0"/>
              </a:rPr>
              <a:t>CM</a:t>
            </a:r>
            <a:r>
              <a:rPr lang="en-US" dirty="0">
                <a:latin typeface="Arial Nova Light" panose="020B0304020202020204" pitchFamily="34" charset="0"/>
                <a:cs typeface="Arial Nova Light" panose="020B0304020202020204" pitchFamily="34" charset="0"/>
              </a:rPr>
              <a:t> FORUM</a:t>
            </a:r>
            <a:endParaRPr lang="en-US" sz="1800" kern="1200" dirty="0">
              <a:solidFill>
                <a:schemeClr val="tx1"/>
              </a:solidFill>
              <a:latin typeface="Arial Nova Light" panose="020B0304020202020204" pitchFamily="34" charset="0"/>
              <a:cs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109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4580" y="857689"/>
          <a:ext cx="10909540" cy="3783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210">
                  <a:extLst>
                    <a:ext uri="{9D8B030D-6E8A-4147-A177-3AD203B41FA5}">
                      <a16:colId xmlns:a16="http://schemas.microsoft.com/office/drawing/2014/main" val="2162863706"/>
                    </a:ext>
                  </a:extLst>
                </a:gridCol>
                <a:gridCol w="2979274">
                  <a:extLst>
                    <a:ext uri="{9D8B030D-6E8A-4147-A177-3AD203B41FA5}">
                      <a16:colId xmlns:a16="http://schemas.microsoft.com/office/drawing/2014/main" val="2168366481"/>
                    </a:ext>
                  </a:extLst>
                </a:gridCol>
                <a:gridCol w="3180272">
                  <a:extLst>
                    <a:ext uri="{9D8B030D-6E8A-4147-A177-3AD203B41FA5}">
                      <a16:colId xmlns:a16="http://schemas.microsoft.com/office/drawing/2014/main" val="2788615184"/>
                    </a:ext>
                  </a:extLst>
                </a:gridCol>
                <a:gridCol w="3260784">
                  <a:extLst>
                    <a:ext uri="{9D8B030D-6E8A-4147-A177-3AD203B41FA5}">
                      <a16:colId xmlns:a16="http://schemas.microsoft.com/office/drawing/2014/main" val="1523546154"/>
                    </a:ext>
                  </a:extLst>
                </a:gridCol>
              </a:tblGrid>
              <a:tr h="857109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Responsibility related to CM</a:t>
                      </a:r>
                      <a:r>
                        <a:rPr lang="sv-SE" baseline="0" dirty="0"/>
                        <a:t> (Top five)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Mandate/authority related to 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activities related to CM</a:t>
                      </a:r>
                    </a:p>
                    <a:p>
                      <a:r>
                        <a:rPr lang="en-US" dirty="0"/>
                        <a:t>CM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(Top five)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54641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Configuration</a:t>
                      </a:r>
                      <a:r>
                        <a:rPr lang="en-US" baseline="0" dirty="0"/>
                        <a:t> manager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Färdigställla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Baskonf</a:t>
                      </a:r>
                      <a:r>
                        <a:rPr lang="en-US" baseline="0" dirty="0"/>
                        <a:t>.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Sekreterare</a:t>
                      </a:r>
                      <a:r>
                        <a:rPr lang="en-US" baseline="0" dirty="0"/>
                        <a:t> I CCB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Bereda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Ändringar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Bereda</a:t>
                      </a:r>
                      <a:r>
                        <a:rPr lang="en-US" baseline="0" dirty="0"/>
                        <a:t> KL-planer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err="1"/>
                        <a:t>Uppdatera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Verktyg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71884"/>
                  </a:ext>
                </a:extLst>
              </a:tr>
              <a:tr h="1224442">
                <a:tc>
                  <a:txBody>
                    <a:bodyPr/>
                    <a:lstStyle/>
                    <a:p>
                      <a:r>
                        <a:rPr lang="en-US" dirty="0"/>
                        <a:t>Co-worker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Genomför</a:t>
                      </a:r>
                      <a:r>
                        <a:rPr lang="en-US" dirty="0"/>
                        <a:t> Design…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Godkänna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Designunderlag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Färdigställa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produktdata</a:t>
                      </a: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/>
                        <a:t>Genomför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Ändringar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…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7349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1102" y="425566"/>
            <a:ext cx="270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Organisation</a:t>
            </a:r>
            <a:r>
              <a:rPr lang="en-US" sz="2400" dirty="0"/>
              <a:t>:  FMV</a:t>
            </a:r>
            <a:r>
              <a:rPr lang="en-US" dirty="0"/>
              <a:t> 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621101" y="4701393"/>
            <a:ext cx="10774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 that …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statlig</a:t>
            </a:r>
            <a:r>
              <a:rPr lang="en-US" sz="2400" dirty="0"/>
              <a:t> </a:t>
            </a:r>
            <a:r>
              <a:rPr lang="en-US" sz="2400" dirty="0" err="1"/>
              <a:t>myndighet</a:t>
            </a:r>
            <a:r>
              <a:rPr lang="en-US" sz="2400" dirty="0"/>
              <a:t> </a:t>
            </a:r>
            <a:r>
              <a:rPr lang="en-US" sz="2400" dirty="0" err="1"/>
              <a:t>där</a:t>
            </a:r>
            <a:r>
              <a:rPr lang="en-US" sz="2400" dirty="0"/>
              <a:t> </a:t>
            </a:r>
            <a:r>
              <a:rPr lang="en-US" sz="2400" dirty="0" err="1"/>
              <a:t>ansvar</a:t>
            </a:r>
            <a:r>
              <a:rPr lang="en-US" sz="2400" dirty="0"/>
              <a:t> och </a:t>
            </a:r>
            <a:r>
              <a:rPr lang="en-US" sz="2400" dirty="0" err="1"/>
              <a:t>befogenhet</a:t>
            </a:r>
            <a:r>
              <a:rPr lang="en-US" sz="2400" dirty="0"/>
              <a:t> </a:t>
            </a:r>
            <a:r>
              <a:rPr lang="en-US" sz="2400" dirty="0" err="1"/>
              <a:t>är</a:t>
            </a:r>
            <a:r>
              <a:rPr lang="en-US" sz="2400" dirty="0"/>
              <a:t> </a:t>
            </a:r>
            <a:r>
              <a:rPr lang="en-US" sz="2400" dirty="0" err="1"/>
              <a:t>reglerat</a:t>
            </a:r>
            <a:r>
              <a:rPr lang="en-US" sz="2400" dirty="0"/>
              <a:t> till </a:t>
            </a:r>
            <a:r>
              <a:rPr lang="en-US" sz="2400" dirty="0" err="1"/>
              <a:t>rollen</a:t>
            </a:r>
            <a:r>
              <a:rPr lang="en-US" sz="2400" dirty="0"/>
              <a:t> </a:t>
            </a:r>
            <a:r>
              <a:rPr lang="en-US" sz="2400" dirty="0" err="1"/>
              <a:t>designansvarig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093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2981</Words>
  <Application>Microsoft Office PowerPoint</Application>
  <PresentationFormat>Widescreen</PresentationFormat>
  <Paragraphs>956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Arial Nova Light</vt:lpstr>
      <vt:lpstr>Calibri</vt:lpstr>
      <vt:lpstr>Calibri Light</vt:lpstr>
      <vt:lpstr>Office Theme</vt:lpstr>
      <vt:lpstr>Workshop 1 – group 1</vt:lpstr>
      <vt:lpstr>In your organization, how do you define the role of the configuration manager compared with the individual responsibility to apply CM practices that lie on each co-worker?   Use the matrix below (one matrix for each organization).</vt:lpstr>
      <vt:lpstr>PowerPoint Presentation</vt:lpstr>
      <vt:lpstr>PowerPoint Presentation</vt:lpstr>
      <vt:lpstr>PowerPoint Presentation</vt:lpstr>
      <vt:lpstr>PowerPoint Presentation</vt:lpstr>
      <vt:lpstr>Workshop 1 – group 2</vt:lpstr>
      <vt:lpstr>In your organization, how do you define the role of the configuration manager compared with the individual responsibility to apply CM practices that lie on each co-worker?   Use the matrix below (one matrix for each organization).</vt:lpstr>
      <vt:lpstr>PowerPoint Presentation</vt:lpstr>
      <vt:lpstr>PowerPoint Presentation</vt:lpstr>
      <vt:lpstr>PowerPoint Presentation</vt:lpstr>
      <vt:lpstr>PowerPoint Presentation</vt:lpstr>
      <vt:lpstr>Workshop 1 – group 3</vt:lpstr>
      <vt:lpstr>In your organization, how do you define the role of the configuration manager compared with the individual responsibility to apply CM practices that lie on each co-worker?   Use the matrix below (one matrix for each organization).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Workshop 1 – group 4</vt:lpstr>
      <vt:lpstr>In your organization, how do you define the role of the configuration manager compared with the individual responsibility to apply CM practices that lie on each co-worker?   Use the matrix below (one matrix for each organization).</vt:lpstr>
      <vt:lpstr>PowerPoint Presentation</vt:lpstr>
      <vt:lpstr>PowerPoint Presentation</vt:lpstr>
      <vt:lpstr>Workshop 1 – group 5</vt:lpstr>
      <vt:lpstr>In your organization, how do you define the role of the configuration manager compared with the individual responsibility to apply CM practices that lie on each co-worker?   Use the matrix below (one matrix for each organization).</vt:lpstr>
      <vt:lpstr>PowerPoint Presentation</vt:lpstr>
      <vt:lpstr>PowerPoint Presentation</vt:lpstr>
      <vt:lpstr>PowerPoint Presentation</vt:lpstr>
      <vt:lpstr>PowerPoint Presentation</vt:lpstr>
      <vt:lpstr>Workshop 1 – group 6</vt:lpstr>
      <vt:lpstr>In your organization, how do you define the role of the configuration manager compared with the individual responsibility to apply CM practices that lie on each co-worker?   Use the matrix below (one matrix for each organization).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Workshop 1 – group 7</vt:lpstr>
      <vt:lpstr>In your organization, how do you define the role of the configuration manager compared with the individual responsibility to apply CM practices that lie on each co-worker?   Use the matrix below (one matrix for each organization).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1 – group x</dc:title>
  <dc:creator>Tobias ljungkvist</dc:creator>
  <cp:lastModifiedBy>Tobias ljungkvist</cp:lastModifiedBy>
  <cp:revision>15</cp:revision>
  <dcterms:created xsi:type="dcterms:W3CDTF">2016-09-10T10:35:45Z</dcterms:created>
  <dcterms:modified xsi:type="dcterms:W3CDTF">2016-09-18T14:40:37Z</dcterms:modified>
</cp:coreProperties>
</file>