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5" r:id="rId3"/>
    <p:sldId id="260" r:id="rId4"/>
    <p:sldId id="262" r:id="rId5"/>
    <p:sldId id="263" r:id="rId6"/>
    <p:sldId id="264"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62" autoAdjust="0"/>
    <p:restoredTop sz="94660"/>
  </p:normalViewPr>
  <p:slideViewPr>
    <p:cSldViewPr>
      <p:cViewPr>
        <p:scale>
          <a:sx n="60" d="100"/>
          <a:sy n="60" d="100"/>
        </p:scale>
        <p:origin x="-348"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CFAD85-66EF-43E4-8A07-7BA01B7B1965}"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1724173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AD85-66EF-43E4-8A07-7BA01B7B1965}"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55722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AD85-66EF-43E4-8A07-7BA01B7B1965}"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173821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AD85-66EF-43E4-8A07-7BA01B7B1965}"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277367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CFAD85-66EF-43E4-8A07-7BA01B7B1965}"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283984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CFAD85-66EF-43E4-8A07-7BA01B7B1965}"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2754202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CFAD85-66EF-43E4-8A07-7BA01B7B1965}"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83315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CFAD85-66EF-43E4-8A07-7BA01B7B1965}"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425480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FAD85-66EF-43E4-8A07-7BA01B7B1965}"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1810220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FAD85-66EF-43E4-8A07-7BA01B7B1965}"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213097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FAD85-66EF-43E4-8A07-7BA01B7B1965}"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7EC1D-6827-44AE-8F9D-3F866404AE98}" type="slidenum">
              <a:rPr lang="en-US" smtClean="0"/>
              <a:t>‹#›</a:t>
            </a:fld>
            <a:endParaRPr lang="en-US"/>
          </a:p>
        </p:txBody>
      </p:sp>
    </p:spTree>
    <p:extLst>
      <p:ext uri="{BB962C8B-B14F-4D97-AF65-F5344CB8AC3E}">
        <p14:creationId xmlns:p14="http://schemas.microsoft.com/office/powerpoint/2010/main" val="4250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FAD85-66EF-43E4-8A07-7BA01B7B1965}" type="datetimeFigureOut">
              <a:rPr lang="en-US" smtClean="0"/>
              <a:t>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7EC1D-6827-44AE-8F9D-3F866404AE98}" type="slidenum">
              <a:rPr lang="en-US" smtClean="0"/>
              <a:t>‹#›</a:t>
            </a:fld>
            <a:endParaRPr lang="en-US"/>
          </a:p>
        </p:txBody>
      </p:sp>
    </p:spTree>
    <p:extLst>
      <p:ext uri="{BB962C8B-B14F-4D97-AF65-F5344CB8AC3E}">
        <p14:creationId xmlns:p14="http://schemas.microsoft.com/office/powerpoint/2010/main" val="57092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20688"/>
            <a:ext cx="8229600" cy="1359024"/>
          </a:xfrm>
          <a:ln w="3175">
            <a:solidFill>
              <a:schemeClr val="tx1"/>
            </a:solidFill>
          </a:ln>
        </p:spPr>
        <p:txBody>
          <a:bodyPr>
            <a:normAutofit fontScale="90000"/>
          </a:bodyPr>
          <a:lstStyle/>
          <a:p>
            <a:r>
              <a:rPr lang="en-US" b="1" dirty="0"/>
              <a:t>CM Challenges in a networked </a:t>
            </a:r>
            <a:r>
              <a:rPr lang="en-US" b="1" dirty="0" smtClean="0"/>
              <a:t>society</a:t>
            </a:r>
            <a:br>
              <a:rPr lang="en-US" b="1" dirty="0" smtClean="0"/>
            </a:br>
            <a:r>
              <a:rPr lang="en-US" sz="2400" i="1" dirty="0"/>
              <a:t>How will the networked society affect Configuration Management for the systems/products your organisation develops or maintains</a:t>
            </a:r>
            <a:r>
              <a:rPr lang="en-US" sz="2400" i="1" dirty="0" smtClean="0"/>
              <a:t>?</a:t>
            </a:r>
            <a:endParaRPr lang="en-US" sz="2400" dirty="0"/>
          </a:p>
        </p:txBody>
      </p:sp>
      <p:sp>
        <p:nvSpPr>
          <p:cNvPr id="5" name="Content Placeholder 4"/>
          <p:cNvSpPr>
            <a:spLocks noGrp="1"/>
          </p:cNvSpPr>
          <p:nvPr>
            <p:ph idx="1"/>
          </p:nvPr>
        </p:nvSpPr>
        <p:spPr>
          <a:xfrm>
            <a:off x="518864" y="2320280"/>
            <a:ext cx="8229600" cy="4133056"/>
          </a:xfrm>
        </p:spPr>
        <p:txBody>
          <a:bodyPr>
            <a:normAutofit fontScale="70000" lnSpcReduction="20000"/>
          </a:bodyPr>
          <a:lstStyle/>
          <a:p>
            <a:pPr marL="0" indent="0">
              <a:buNone/>
            </a:pPr>
            <a:r>
              <a:rPr lang="en-US" i="1" dirty="0" smtClean="0"/>
              <a:t>Consider changes to how CM is performed in terms of:</a:t>
            </a:r>
            <a:endParaRPr lang="en-US" dirty="0" smtClean="0"/>
          </a:p>
          <a:p>
            <a:pPr marL="0" indent="0">
              <a:buNone/>
            </a:pPr>
            <a:r>
              <a:rPr lang="en-US" i="1" dirty="0" smtClean="0"/>
              <a:t> </a:t>
            </a:r>
            <a:endParaRPr lang="en-US" dirty="0" smtClean="0"/>
          </a:p>
          <a:p>
            <a:pPr marL="514350" lvl="0" indent="-514350">
              <a:buFont typeface="+mj-lt"/>
              <a:buAutoNum type="alphaLcParenR"/>
            </a:pPr>
            <a:r>
              <a:rPr lang="en-US" i="1" dirty="0" smtClean="0"/>
              <a:t>Which new artifacts will need to be controlled and traced?</a:t>
            </a:r>
            <a:endParaRPr lang="en-US" dirty="0" smtClean="0"/>
          </a:p>
          <a:p>
            <a:pPr marL="514350" indent="-514350">
              <a:buFont typeface="+mj-lt"/>
              <a:buAutoNum type="alphaLcParenR"/>
            </a:pPr>
            <a:endParaRPr lang="en-US" dirty="0" smtClean="0"/>
          </a:p>
          <a:p>
            <a:pPr marL="514350" lvl="0" indent="-514350">
              <a:buFont typeface="+mj-lt"/>
              <a:buAutoNum type="alphaLcParenR"/>
            </a:pPr>
            <a:r>
              <a:rPr lang="en-US" i="1" dirty="0" smtClean="0"/>
              <a:t>Which new dependencies and relations will need to be established (between system elements, information or organizational)?</a:t>
            </a:r>
            <a:endParaRPr lang="en-US" dirty="0" smtClean="0"/>
          </a:p>
          <a:p>
            <a:pPr marL="514350" lvl="0" indent="-514350">
              <a:buFont typeface="+mj-lt"/>
              <a:buAutoNum type="alphaLcParenR"/>
            </a:pPr>
            <a:endParaRPr lang="en-US" i="1" dirty="0" smtClean="0"/>
          </a:p>
          <a:p>
            <a:pPr marL="514350" lvl="0" indent="-514350">
              <a:buFont typeface="+mj-lt"/>
              <a:buAutoNum type="alphaLcParenR"/>
            </a:pPr>
            <a:r>
              <a:rPr lang="en-US" i="1" dirty="0" smtClean="0"/>
              <a:t>Which processes and methods related to CM will have to be modified (or introduced)?</a:t>
            </a:r>
          </a:p>
          <a:p>
            <a:pPr marL="514350" lvl="0" indent="-514350">
              <a:buFont typeface="+mj-lt"/>
              <a:buAutoNum type="alphaLcParenR"/>
            </a:pPr>
            <a:endParaRPr lang="en-US" i="1" dirty="0" smtClean="0"/>
          </a:p>
          <a:p>
            <a:pPr marL="514350" lvl="0" indent="-514350">
              <a:buFont typeface="+mj-lt"/>
              <a:buAutoNum type="alphaLcParenR"/>
            </a:pPr>
            <a:r>
              <a:rPr lang="en-US" i="1" dirty="0" smtClean="0"/>
              <a:t>Which new advantages do the enhanced IT capabilities in a networked society give Configuration Management?</a:t>
            </a:r>
          </a:p>
          <a:p>
            <a:pPr marL="0" lvl="0" indent="0">
              <a:buNone/>
            </a:pPr>
            <a:endParaRPr lang="en-US" dirty="0" smtClean="0"/>
          </a:p>
          <a:p>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8783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smtClean="0"/>
              <a:t>c</a:t>
            </a:r>
            <a:r>
              <a:rPr lang="en-US" sz="2200" dirty="0"/>
              <a:t>) Which processes and methods related to CM will have to be modified (or introduced</a:t>
            </a:r>
            <a:r>
              <a:rPr lang="en-US" sz="2200" dirty="0" smtClean="0"/>
              <a:t>)?</a:t>
            </a:r>
          </a:p>
          <a:p>
            <a:pPr>
              <a:buFontTx/>
              <a:buChar char="-"/>
            </a:pPr>
            <a:r>
              <a:rPr lang="sv-SE" sz="2200" dirty="0" smtClean="0"/>
              <a:t>Improved support for traceability</a:t>
            </a:r>
          </a:p>
          <a:p>
            <a:pPr>
              <a:buFontTx/>
              <a:buChar char="-"/>
            </a:pPr>
            <a:r>
              <a:rPr lang="sv-SE" sz="2200" dirty="0" smtClean="0"/>
              <a:t>Integration throughout the complete chain</a:t>
            </a:r>
          </a:p>
          <a:p>
            <a:pPr>
              <a:buFontTx/>
              <a:buChar char="-"/>
            </a:pP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794911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a:ln>
            <a:noFill/>
          </a:ln>
        </p:spPr>
        <p:txBody>
          <a:bodyPr>
            <a:normAutofit/>
          </a:bodyPr>
          <a:lstStyle/>
          <a:p>
            <a:pPr marL="0" lvl="0" indent="0">
              <a:buNone/>
            </a:pPr>
            <a:r>
              <a:rPr lang="en-US" sz="2200" dirty="0" smtClean="0"/>
              <a:t>d) Which </a:t>
            </a:r>
            <a:r>
              <a:rPr lang="en-US" sz="2200" dirty="0"/>
              <a:t>new advantages do the enhanced IT capabilities in a networked society give Configuration Management?</a:t>
            </a:r>
          </a:p>
          <a:p>
            <a:pPr>
              <a:buFontTx/>
              <a:buChar char="-"/>
            </a:pPr>
            <a:r>
              <a:rPr lang="sv-SE" sz="2200" dirty="0" smtClean="0"/>
              <a:t>If traceability troughout the complete chain it gives possibility to receive information back  from anywhere</a:t>
            </a:r>
          </a:p>
          <a:p>
            <a:pPr>
              <a:buFontTx/>
              <a:buChar char="-"/>
            </a:pPr>
            <a:r>
              <a:rPr lang="sv-SE" sz="2200" dirty="0" smtClean="0"/>
              <a:t>..</a:t>
            </a:r>
            <a:endParaRPr lang="en-US" sz="2200" dirty="0"/>
          </a:p>
        </p:txBody>
      </p:sp>
      <p:sp>
        <p:nvSpPr>
          <p:cNvPr id="8"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2028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3</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7732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a)</a:t>
            </a:r>
            <a:endParaRPr lang="sv-SE" dirty="0"/>
          </a:p>
        </p:txBody>
      </p:sp>
      <p:sp>
        <p:nvSpPr>
          <p:cNvPr id="3" name="Content Placeholder 2"/>
          <p:cNvSpPr>
            <a:spLocks noGrp="1"/>
          </p:cNvSpPr>
          <p:nvPr>
            <p:ph idx="1"/>
          </p:nvPr>
        </p:nvSpPr>
        <p:spPr/>
        <p:txBody>
          <a:bodyPr/>
          <a:lstStyle/>
          <a:p>
            <a:r>
              <a:rPr lang="sv-SE" dirty="0" smtClean="0"/>
              <a:t>IF</a:t>
            </a:r>
          </a:p>
          <a:p>
            <a:r>
              <a:rPr lang="sv-SE" dirty="0" smtClean="0"/>
              <a:t>3PP</a:t>
            </a:r>
          </a:p>
          <a:p>
            <a:r>
              <a:rPr lang="sv-SE" dirty="0" smtClean="0"/>
              <a:t>API’s</a:t>
            </a:r>
          </a:p>
          <a:p>
            <a:r>
              <a:rPr lang="sv-SE" dirty="0" smtClean="0"/>
              <a:t>Protocol</a:t>
            </a:r>
          </a:p>
          <a:p>
            <a:r>
              <a:rPr lang="sv-SE" dirty="0" smtClean="0"/>
              <a:t>Transmission capability</a:t>
            </a:r>
          </a:p>
          <a:p>
            <a:r>
              <a:rPr lang="sv-SE" dirty="0" smtClean="0"/>
              <a:t>Tracing connectivity path</a:t>
            </a:r>
          </a:p>
          <a:p>
            <a:r>
              <a:rPr lang="sv-SE" dirty="0" smtClean="0"/>
              <a:t>Logs</a:t>
            </a:r>
          </a:p>
          <a:p>
            <a:endParaRPr lang="sv-SE" dirty="0"/>
          </a:p>
        </p:txBody>
      </p:sp>
    </p:spTree>
    <p:extLst>
      <p:ext uri="{BB962C8B-B14F-4D97-AF65-F5344CB8AC3E}">
        <p14:creationId xmlns:p14="http://schemas.microsoft.com/office/powerpoint/2010/main" val="769270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b)</a:t>
            </a:r>
            <a:endParaRPr lang="sv-SE" dirty="0"/>
          </a:p>
        </p:txBody>
      </p:sp>
      <p:sp>
        <p:nvSpPr>
          <p:cNvPr id="3" name="Content Placeholder 2"/>
          <p:cNvSpPr>
            <a:spLocks noGrp="1"/>
          </p:cNvSpPr>
          <p:nvPr>
            <p:ph idx="1"/>
          </p:nvPr>
        </p:nvSpPr>
        <p:spPr/>
        <p:txBody>
          <a:bodyPr/>
          <a:lstStyle/>
          <a:p>
            <a:r>
              <a:rPr lang="sv-SE" dirty="0" smtClean="0"/>
              <a:t>Suppliers</a:t>
            </a:r>
          </a:p>
          <a:p>
            <a:r>
              <a:rPr lang="sv-SE" dirty="0" smtClean="0"/>
              <a:t>Ownership and Governance for distributed functionality</a:t>
            </a:r>
          </a:p>
          <a:p>
            <a:r>
              <a:rPr lang="sv-SE" dirty="0" smtClean="0"/>
              <a:t>Emerging properties </a:t>
            </a:r>
          </a:p>
          <a:p>
            <a:r>
              <a:rPr lang="sv-SE" dirty="0" smtClean="0"/>
              <a:t>Who is the customer and who is the supplier</a:t>
            </a:r>
          </a:p>
          <a:p>
            <a:pPr marL="0" indent="0">
              <a:buNone/>
            </a:pPr>
            <a:endParaRPr lang="sv-SE" dirty="0" smtClean="0"/>
          </a:p>
          <a:p>
            <a:endParaRPr lang="sv-SE" dirty="0" smtClean="0"/>
          </a:p>
          <a:p>
            <a:endParaRPr lang="sv-SE" dirty="0" smtClean="0"/>
          </a:p>
          <a:p>
            <a:endParaRPr lang="sv-SE" dirty="0"/>
          </a:p>
        </p:txBody>
      </p:sp>
    </p:spTree>
    <p:extLst>
      <p:ext uri="{BB962C8B-B14F-4D97-AF65-F5344CB8AC3E}">
        <p14:creationId xmlns:p14="http://schemas.microsoft.com/office/powerpoint/2010/main" val="4271308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a:t>
            </a:r>
            <a:endParaRPr lang="sv-SE" dirty="0"/>
          </a:p>
        </p:txBody>
      </p:sp>
      <p:sp>
        <p:nvSpPr>
          <p:cNvPr id="3" name="Content Placeholder 2"/>
          <p:cNvSpPr>
            <a:spLocks noGrp="1"/>
          </p:cNvSpPr>
          <p:nvPr>
            <p:ph idx="1"/>
          </p:nvPr>
        </p:nvSpPr>
        <p:spPr/>
        <p:txBody>
          <a:bodyPr/>
          <a:lstStyle/>
          <a:p>
            <a:r>
              <a:rPr lang="sv-SE" dirty="0" smtClean="0"/>
              <a:t>Incompability</a:t>
            </a:r>
          </a:p>
          <a:p>
            <a:r>
              <a:rPr lang="sv-SE" dirty="0" smtClean="0"/>
              <a:t>Dynamic</a:t>
            </a:r>
          </a:p>
          <a:p>
            <a:r>
              <a:rPr lang="sv-SE" dirty="0" smtClean="0"/>
              <a:t>Automatic update of total system</a:t>
            </a:r>
          </a:p>
          <a:p>
            <a:r>
              <a:rPr lang="sv-SE" dirty="0" smtClean="0"/>
              <a:t>DIA Development Interface Agreement</a:t>
            </a:r>
          </a:p>
          <a:p>
            <a:pPr marL="0" indent="0">
              <a:buNone/>
            </a:pPr>
            <a:endParaRPr lang="sv-SE" dirty="0" smtClean="0"/>
          </a:p>
          <a:p>
            <a:endParaRPr lang="sv-SE" dirty="0"/>
          </a:p>
        </p:txBody>
      </p:sp>
    </p:spTree>
    <p:extLst>
      <p:ext uri="{BB962C8B-B14F-4D97-AF65-F5344CB8AC3E}">
        <p14:creationId xmlns:p14="http://schemas.microsoft.com/office/powerpoint/2010/main" val="3783812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d)</a:t>
            </a:r>
            <a:endParaRPr lang="sv-SE" dirty="0"/>
          </a:p>
        </p:txBody>
      </p:sp>
      <p:sp>
        <p:nvSpPr>
          <p:cNvPr id="3" name="Content Placeholder 2"/>
          <p:cNvSpPr>
            <a:spLocks noGrp="1"/>
          </p:cNvSpPr>
          <p:nvPr>
            <p:ph idx="1"/>
          </p:nvPr>
        </p:nvSpPr>
        <p:spPr/>
        <p:txBody>
          <a:bodyPr/>
          <a:lstStyle/>
          <a:p>
            <a:r>
              <a:rPr lang="sv-SE" dirty="0" smtClean="0"/>
              <a:t>YOYO You Are on Your Own  </a:t>
            </a:r>
            <a:r>
              <a:rPr lang="sv-SE" dirty="0" smtClean="0">
                <a:sym typeface="Wingdings" panose="05000000000000000000" pitchFamily="2" charset="2"/>
              </a:rPr>
              <a:t></a:t>
            </a:r>
            <a:endParaRPr lang="sv-SE" dirty="0" smtClean="0"/>
          </a:p>
          <a:p>
            <a:r>
              <a:rPr lang="sv-SE" dirty="0" smtClean="0"/>
              <a:t>Data integrity</a:t>
            </a:r>
          </a:p>
          <a:p>
            <a:r>
              <a:rPr lang="sv-SE" dirty="0" smtClean="0"/>
              <a:t>Logging live system status and parameters</a:t>
            </a:r>
          </a:p>
          <a:p>
            <a:pPr marL="0" indent="0">
              <a:buNone/>
            </a:pPr>
            <a:endParaRPr lang="sv-SE" dirty="0" smtClean="0"/>
          </a:p>
          <a:p>
            <a:endParaRPr lang="sv-SE" dirty="0" smtClean="0"/>
          </a:p>
          <a:p>
            <a:endParaRPr lang="sv-SE" dirty="0" smtClean="0"/>
          </a:p>
          <a:p>
            <a:endParaRPr lang="sv-SE" dirty="0"/>
          </a:p>
        </p:txBody>
      </p:sp>
    </p:spTree>
    <p:extLst>
      <p:ext uri="{BB962C8B-B14F-4D97-AF65-F5344CB8AC3E}">
        <p14:creationId xmlns:p14="http://schemas.microsoft.com/office/powerpoint/2010/main" val="1248537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4</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18893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lnSpcReduction="10000"/>
          </a:bodyPr>
          <a:lstStyle/>
          <a:p>
            <a:pPr marL="0" indent="0">
              <a:buNone/>
            </a:pPr>
            <a:r>
              <a:rPr lang="en-US" sz="2200" dirty="0" smtClean="0"/>
              <a:t>a) Which new </a:t>
            </a:r>
            <a:r>
              <a:rPr lang="en-US" sz="2200" dirty="0"/>
              <a:t>artifacts will need to be controlled and </a:t>
            </a:r>
            <a:r>
              <a:rPr lang="en-US" sz="2200" dirty="0" smtClean="0"/>
              <a:t>traced and how does this affect CM?</a:t>
            </a:r>
          </a:p>
          <a:p>
            <a:pPr>
              <a:buFontTx/>
              <a:buChar char="-"/>
            </a:pPr>
            <a:r>
              <a:rPr lang="sv-SE" sz="2200" dirty="0" smtClean="0"/>
              <a:t>Train Signalling system (Bottniabanan)</a:t>
            </a:r>
          </a:p>
          <a:p>
            <a:pPr lvl="1">
              <a:buFontTx/>
              <a:buChar char="-"/>
            </a:pPr>
            <a:r>
              <a:rPr lang="sv-SE" sz="1800" dirty="0" smtClean="0"/>
              <a:t>hand held terminal (that can close down track sections) . This is an app i third party hand held hardware. Challange: third party product</a:t>
            </a:r>
          </a:p>
          <a:p>
            <a:pPr lvl="1">
              <a:buFontTx/>
              <a:buChar char="-"/>
            </a:pPr>
            <a:r>
              <a:rPr lang="sv-SE" sz="1800" dirty="0" smtClean="0"/>
              <a:t>Inreasing amount of third party hardware (laptops, servers) that contains in house develop software.</a:t>
            </a:r>
          </a:p>
          <a:p>
            <a:pPr lvl="1">
              <a:buFontTx/>
              <a:buChar char="-"/>
            </a:pPr>
            <a:r>
              <a:rPr lang="sv-SE" sz="1800" dirty="0" smtClean="0"/>
              <a:t>Train data (delays, train locations, ...) to the operators</a:t>
            </a:r>
          </a:p>
          <a:p>
            <a:pPr>
              <a:buFontTx/>
              <a:buChar char="-"/>
            </a:pPr>
            <a:r>
              <a:rPr lang="sv-SE" sz="2200" dirty="0" smtClean="0"/>
              <a:t>Submarines</a:t>
            </a:r>
          </a:p>
          <a:p>
            <a:pPr lvl="1">
              <a:buFontTx/>
              <a:buChar char="-"/>
            </a:pPr>
            <a:r>
              <a:rPr lang="sv-SE" sz="1800" dirty="0" smtClean="0"/>
              <a:t>For obvious reasons limitations to the connectivity</a:t>
            </a:r>
          </a:p>
          <a:p>
            <a:pPr lvl="1">
              <a:buFontTx/>
              <a:buChar char="-"/>
            </a:pPr>
            <a:r>
              <a:rPr lang="sv-SE" sz="1800" dirty="0" smtClean="0"/>
              <a:t>Landbase keep track of where the subs are</a:t>
            </a:r>
          </a:p>
          <a:p>
            <a:pPr lvl="1">
              <a:buFontTx/>
              <a:buChar char="-"/>
            </a:pPr>
            <a:r>
              <a:rPr lang="sv-SE" sz="1800" dirty="0" smtClean="0"/>
              <a:t>New/more sensors increase the amount of data that is collected in operation</a:t>
            </a:r>
            <a:endParaRPr lang="en-US" sz="18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997628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fontScale="92500" lnSpcReduction="10000"/>
          </a:bodyPr>
          <a:lstStyle/>
          <a:p>
            <a:pPr marL="0" lvl="0" indent="0">
              <a:buNone/>
            </a:pPr>
            <a:r>
              <a:rPr lang="en-US" sz="2200" dirty="0"/>
              <a:t>b) Which new dependencies and relations will need to be established </a:t>
            </a:r>
            <a:r>
              <a:rPr lang="en-US" sz="2200" dirty="0" smtClean="0"/>
              <a:t>(</a:t>
            </a:r>
            <a:r>
              <a:rPr lang="en-US" sz="2200" dirty="0"/>
              <a:t>between system elements, information or </a:t>
            </a:r>
            <a:r>
              <a:rPr lang="en-US" sz="2200" dirty="0" smtClean="0"/>
              <a:t>organizational) and how does this affect CM?</a:t>
            </a:r>
          </a:p>
          <a:p>
            <a:pPr>
              <a:buFontTx/>
              <a:buChar char="-"/>
            </a:pPr>
            <a:r>
              <a:rPr lang="sv-SE" sz="2200" dirty="0" smtClean="0"/>
              <a:t>Vehicles, engines in general</a:t>
            </a:r>
          </a:p>
          <a:p>
            <a:pPr lvl="1">
              <a:buFontTx/>
              <a:buChar char="-"/>
            </a:pPr>
            <a:r>
              <a:rPr lang="sv-SE" sz="1800" dirty="0" smtClean="0"/>
              <a:t>In operation data, relations could be established to</a:t>
            </a:r>
          </a:p>
          <a:p>
            <a:pPr lvl="2">
              <a:buFontTx/>
              <a:buChar char="-"/>
            </a:pPr>
            <a:r>
              <a:rPr lang="sv-SE" sz="1400" dirty="0" smtClean="0"/>
              <a:t>Product/ product instances</a:t>
            </a:r>
          </a:p>
          <a:p>
            <a:pPr lvl="2">
              <a:buFontTx/>
              <a:buChar char="-"/>
            </a:pPr>
            <a:r>
              <a:rPr lang="sv-SE" sz="1400" dirty="0" smtClean="0"/>
              <a:t>Customeer/user</a:t>
            </a:r>
          </a:p>
          <a:p>
            <a:pPr lvl="2">
              <a:buFontTx/>
              <a:buChar char="-"/>
            </a:pPr>
            <a:r>
              <a:rPr lang="sv-SE" sz="1400" dirty="0" smtClean="0"/>
              <a:t>Services (for instance making sure that two chainsaws do not come to close, slippery roads warning)</a:t>
            </a:r>
            <a:endParaRPr lang="sv-SE" sz="1400" dirty="0"/>
          </a:p>
          <a:p>
            <a:pPr>
              <a:buFontTx/>
              <a:buChar char="-"/>
            </a:pPr>
            <a:r>
              <a:rPr lang="sv-SE" sz="2200" dirty="0" smtClean="0"/>
              <a:t>Mobile</a:t>
            </a:r>
          </a:p>
          <a:p>
            <a:pPr lvl="1">
              <a:buFontTx/>
              <a:buChar char="-"/>
            </a:pPr>
            <a:r>
              <a:rPr lang="sv-SE" sz="1800" dirty="0" smtClean="0"/>
              <a:t>Services such as spotify should maybe not be related to the phone the same way as the software (a ”BOM-relation”). </a:t>
            </a:r>
          </a:p>
          <a:p>
            <a:pPr>
              <a:buFontTx/>
              <a:buChar char="-"/>
            </a:pPr>
            <a:r>
              <a:rPr lang="sv-SE" sz="2200" dirty="0" smtClean="0"/>
              <a:t>Länsförsäkringar</a:t>
            </a:r>
          </a:p>
          <a:p>
            <a:pPr lvl="1">
              <a:buFontTx/>
              <a:buChar char="-"/>
            </a:pPr>
            <a:r>
              <a:rPr lang="sv-SE" sz="1800" dirty="0" smtClean="0"/>
              <a:t>Data related to customer profiles (behaivior, health, driving)</a:t>
            </a:r>
            <a:endParaRPr lang="en-US" sz="18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527360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1</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96468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smtClean="0"/>
              <a:t>c</a:t>
            </a:r>
            <a:r>
              <a:rPr lang="en-US" sz="2200" dirty="0"/>
              <a:t>) Which processes and methods related to CM will have to be modified (or introduced</a:t>
            </a:r>
            <a:r>
              <a:rPr lang="en-US" sz="2200" dirty="0" smtClean="0"/>
              <a:t>)?</a:t>
            </a:r>
          </a:p>
          <a:p>
            <a:pPr>
              <a:buFontTx/>
              <a:buChar char="-"/>
            </a:pPr>
            <a:r>
              <a:rPr lang="sv-SE" sz="2200" dirty="0" smtClean="0"/>
              <a:t>Services to be regarded as CI, this enables:</a:t>
            </a:r>
          </a:p>
          <a:p>
            <a:pPr lvl="1">
              <a:buFontTx/>
              <a:buChar char="-"/>
            </a:pPr>
            <a:r>
              <a:rPr lang="sv-SE" sz="1800" dirty="0" smtClean="0"/>
              <a:t>Service ”views” of the system</a:t>
            </a:r>
          </a:p>
          <a:p>
            <a:pPr lvl="1">
              <a:buFontTx/>
              <a:buChar char="-"/>
            </a:pPr>
            <a:r>
              <a:rPr lang="sv-SE" sz="1800" dirty="0" smtClean="0"/>
              <a:t>Establishin g relations between services-products and sevices-customers</a:t>
            </a:r>
          </a:p>
          <a:p>
            <a:pPr>
              <a:buFontTx/>
              <a:buChar char="-"/>
            </a:pPr>
            <a:r>
              <a:rPr lang="sv-SE" sz="2200" dirty="0" smtClean="0"/>
              <a:t>This might mean that the lifecycle model for the service need to be formulated, and probably services need a different set of metadata</a:t>
            </a:r>
          </a:p>
          <a:p>
            <a:pPr>
              <a:buFontTx/>
              <a:buChar char="-"/>
            </a:pPr>
            <a:r>
              <a:rPr lang="sv-SE" sz="2200" dirty="0" smtClean="0"/>
              <a:t>Test strategies have to be adopted to the amount of possible variants. </a:t>
            </a:r>
            <a:r>
              <a:rPr lang="sv-SE" sz="2200" smtClean="0"/>
              <a:t>(testing on moduls, instead of testing of system)</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18728637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a:ln>
            <a:noFill/>
          </a:ln>
        </p:spPr>
        <p:txBody>
          <a:bodyPr>
            <a:normAutofit/>
          </a:bodyPr>
          <a:lstStyle/>
          <a:p>
            <a:pPr marL="0" lvl="0" indent="0">
              <a:buNone/>
            </a:pPr>
            <a:r>
              <a:rPr lang="en-US" sz="2200" dirty="0" smtClean="0"/>
              <a:t>d) Which </a:t>
            </a:r>
            <a:r>
              <a:rPr lang="en-US" sz="2200" dirty="0"/>
              <a:t>new advantages do the enhanced IT capabilities in a networked society give Configuration Management?</a:t>
            </a:r>
          </a:p>
          <a:p>
            <a:pPr>
              <a:buFontTx/>
              <a:buChar char="-"/>
            </a:pPr>
            <a:r>
              <a:rPr lang="sv-SE" sz="2200" dirty="0" smtClean="0"/>
              <a:t>Increased frequency of releases of software has lead to customer acceptance that SW version is not labeled on the hardware (the reversion does not need to be rippled up to system level).</a:t>
            </a:r>
          </a:p>
          <a:p>
            <a:pPr>
              <a:buFontTx/>
              <a:buChar char="-"/>
            </a:pPr>
            <a:r>
              <a:rPr lang="sv-SE" sz="2200" dirty="0"/>
              <a:t>Status accounting can be supported much better</a:t>
            </a:r>
          </a:p>
          <a:p>
            <a:pPr lvl="1">
              <a:buFontTx/>
              <a:buChar char="-"/>
            </a:pPr>
            <a:r>
              <a:rPr lang="sv-SE" sz="1800" dirty="0"/>
              <a:t>Data can be assembled and presented on demand</a:t>
            </a:r>
          </a:p>
          <a:p>
            <a:pPr lvl="1">
              <a:buFontTx/>
              <a:buChar char="-"/>
            </a:pPr>
            <a:r>
              <a:rPr lang="sv-SE" sz="1800" dirty="0"/>
              <a:t>Data can be </a:t>
            </a:r>
            <a:r>
              <a:rPr lang="sv-SE" sz="1800" dirty="0" smtClean="0"/>
              <a:t>visualised</a:t>
            </a:r>
          </a:p>
          <a:p>
            <a:pPr lvl="1">
              <a:buFontTx/>
              <a:buChar char="-"/>
            </a:pPr>
            <a:r>
              <a:rPr lang="sv-SE" sz="1800" dirty="0" smtClean="0"/>
              <a:t>The Individ BOM can be maintained in the cloud</a:t>
            </a:r>
            <a:endParaRPr lang="sv-SE" sz="1800" dirty="0"/>
          </a:p>
          <a:p>
            <a:pPr>
              <a:buFontTx/>
              <a:buChar char="-"/>
            </a:pPr>
            <a:endParaRPr lang="en-US" sz="2200" dirty="0"/>
          </a:p>
        </p:txBody>
      </p:sp>
      <p:sp>
        <p:nvSpPr>
          <p:cNvPr id="8"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9004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5</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07952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indent="0">
              <a:buNone/>
            </a:pPr>
            <a:r>
              <a:rPr lang="en-US" sz="2400" b="1" i="1" dirty="0"/>
              <a:t>GRUPP 5</a:t>
            </a:r>
          </a:p>
          <a:p>
            <a:pPr marL="0" indent="0">
              <a:buNone/>
            </a:pPr>
            <a:r>
              <a:rPr lang="en-US" sz="2200" smtClean="0"/>
              <a:t>a</a:t>
            </a:r>
            <a:r>
              <a:rPr lang="en-US" sz="2200" dirty="0" smtClean="0"/>
              <a:t>) Which new </a:t>
            </a:r>
            <a:r>
              <a:rPr lang="en-US" sz="2200" dirty="0"/>
              <a:t>artifacts will need to be controlled and </a:t>
            </a:r>
            <a:r>
              <a:rPr lang="en-US" sz="2200" dirty="0" smtClean="0"/>
              <a:t>traced and how does this affect CM?</a:t>
            </a:r>
          </a:p>
          <a:p>
            <a:pPr>
              <a:buFontTx/>
              <a:buChar char="-"/>
            </a:pPr>
            <a:r>
              <a:rPr lang="sv-SE" sz="2200" dirty="0" smtClean="0"/>
              <a:t>Granularitet</a:t>
            </a:r>
          </a:p>
          <a:p>
            <a:pPr>
              <a:buFontTx/>
              <a:buChar char="-"/>
            </a:pPr>
            <a:r>
              <a:rPr lang="sv-SE" sz="2200" dirty="0" smtClean="0"/>
              <a:t>Tillgänglighet för information</a:t>
            </a:r>
          </a:p>
          <a:p>
            <a:pPr>
              <a:buFontTx/>
              <a:buChar char="-"/>
            </a:pPr>
            <a:r>
              <a:rPr lang="sv-SE" sz="2200" dirty="0" smtClean="0"/>
              <a:t>Datamängd</a:t>
            </a:r>
          </a:p>
          <a:p>
            <a:pPr>
              <a:buFontTx/>
              <a:buChar char="-"/>
            </a:pPr>
            <a:r>
              <a:rPr lang="sv-SE" sz="2200" dirty="0" smtClean="0"/>
              <a:t>Responstider</a:t>
            </a:r>
          </a:p>
          <a:p>
            <a:pPr>
              <a:buFontTx/>
              <a:buChar char="-"/>
            </a:pP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573980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indent="0">
              <a:buNone/>
            </a:pPr>
            <a:r>
              <a:rPr lang="en-US" sz="2400" b="1" i="1" dirty="0"/>
              <a:t>GRUPP 5</a:t>
            </a:r>
          </a:p>
          <a:p>
            <a:pPr marL="0" lvl="0" indent="0">
              <a:buNone/>
            </a:pPr>
            <a:r>
              <a:rPr lang="en-US" sz="2200" dirty="0" smtClean="0"/>
              <a:t>b</a:t>
            </a:r>
            <a:r>
              <a:rPr lang="en-US" sz="2200" dirty="0"/>
              <a:t>) Which new dependencies and relations will need to be established </a:t>
            </a:r>
            <a:r>
              <a:rPr lang="en-US" sz="2200" dirty="0" smtClean="0"/>
              <a:t>(</a:t>
            </a:r>
            <a:r>
              <a:rPr lang="en-US" sz="2200" dirty="0"/>
              <a:t>between system elements, information or </a:t>
            </a:r>
            <a:r>
              <a:rPr lang="en-US" sz="2200" dirty="0" smtClean="0"/>
              <a:t>organizational) and how does this affect CM?</a:t>
            </a:r>
          </a:p>
          <a:p>
            <a:pPr marL="0" lvl="0" indent="0">
              <a:buNone/>
            </a:pPr>
            <a:endParaRPr lang="en-US" sz="2200" dirty="0" smtClean="0"/>
          </a:p>
          <a:p>
            <a:pPr>
              <a:buFontTx/>
              <a:buChar char="-"/>
            </a:pPr>
            <a:r>
              <a:rPr lang="sv-SE" sz="2200" dirty="0" smtClean="0"/>
              <a:t>Dataägare</a:t>
            </a:r>
          </a:p>
          <a:p>
            <a:pPr>
              <a:buFontTx/>
              <a:buChar char="-"/>
            </a:pPr>
            <a:r>
              <a:rPr lang="sv-SE" sz="2200" dirty="0" smtClean="0"/>
              <a:t>Informationsutbyte mellan olika aktörer</a:t>
            </a:r>
          </a:p>
          <a:p>
            <a:pPr>
              <a:buFontTx/>
              <a:buChar char="-"/>
            </a:pPr>
            <a:endParaRPr lang="sv-SE" sz="2200" dirty="0" smtClean="0"/>
          </a:p>
          <a:p>
            <a:pPr>
              <a:buFontTx/>
              <a:buChar char="-"/>
            </a:pP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397508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indent="0">
              <a:buNone/>
            </a:pPr>
            <a:r>
              <a:rPr lang="en-US" sz="2400" b="1" i="1" dirty="0"/>
              <a:t>GRUPP 5</a:t>
            </a:r>
          </a:p>
          <a:p>
            <a:pPr marL="0" lvl="0" indent="0">
              <a:buNone/>
            </a:pPr>
            <a:r>
              <a:rPr lang="en-US" sz="2200" dirty="0" smtClean="0"/>
              <a:t>c</a:t>
            </a:r>
            <a:r>
              <a:rPr lang="en-US" sz="2200" dirty="0"/>
              <a:t>) Which processes and methods related to CM will have to be modified (or introduced</a:t>
            </a:r>
            <a:r>
              <a:rPr lang="en-US" sz="2200" dirty="0" smtClean="0"/>
              <a:t>)?</a:t>
            </a:r>
          </a:p>
          <a:p>
            <a:pPr>
              <a:buFontTx/>
              <a:buChar char="-"/>
            </a:pPr>
            <a:r>
              <a:rPr lang="sv-SE" sz="2200" dirty="0" smtClean="0"/>
              <a:t>Övergång till agilt arbetssätt  viktigt att ta med CM i början av utvecklingsprocessen</a:t>
            </a:r>
          </a:p>
          <a:p>
            <a:pPr>
              <a:buFontTx/>
              <a:buChar char="-"/>
            </a:pPr>
            <a:r>
              <a:rPr lang="sv-SE" sz="2200" dirty="0" smtClean="0"/>
              <a:t>Närmare samarbete mellan produktutvecklare och slutanvändare</a:t>
            </a:r>
          </a:p>
          <a:p>
            <a:pPr>
              <a:buFontTx/>
              <a:buChar char="-"/>
            </a:pPr>
            <a:r>
              <a:rPr lang="sv-SE" sz="2200" dirty="0" smtClean="0"/>
              <a:t>CM styrning av supportpaket</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770592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a:ln>
            <a:noFill/>
          </a:ln>
        </p:spPr>
        <p:txBody>
          <a:bodyPr>
            <a:normAutofit/>
          </a:bodyPr>
          <a:lstStyle/>
          <a:p>
            <a:pPr marL="0" indent="0">
              <a:buNone/>
            </a:pPr>
            <a:r>
              <a:rPr lang="en-US" sz="2400" b="1" i="1" dirty="0"/>
              <a:t>GRUPP 5</a:t>
            </a:r>
          </a:p>
          <a:p>
            <a:pPr marL="0" lvl="0" indent="0">
              <a:buNone/>
            </a:pPr>
            <a:r>
              <a:rPr lang="en-US" sz="2200" dirty="0" smtClean="0"/>
              <a:t>d) Which </a:t>
            </a:r>
            <a:r>
              <a:rPr lang="en-US" sz="2200" dirty="0"/>
              <a:t>new advantages do the enhanced IT capabilities in a networked society give Configuration Management?</a:t>
            </a:r>
          </a:p>
          <a:p>
            <a:pPr>
              <a:buFontTx/>
              <a:buChar char="-"/>
            </a:pPr>
            <a:r>
              <a:rPr lang="sv-SE" sz="2200" dirty="0" smtClean="0"/>
              <a:t>Changes are addressed and notified</a:t>
            </a:r>
          </a:p>
          <a:p>
            <a:pPr>
              <a:buFontTx/>
              <a:buChar char="-"/>
            </a:pPr>
            <a:r>
              <a:rPr lang="sv-SE" sz="2200" dirty="0" smtClean="0"/>
              <a:t>Bättre beslutsunderlag</a:t>
            </a:r>
          </a:p>
          <a:p>
            <a:pPr>
              <a:buFontTx/>
              <a:buChar char="-"/>
            </a:pPr>
            <a:r>
              <a:rPr lang="sv-SE" sz="2200" dirty="0" smtClean="0"/>
              <a:t>Fler gränsytor ställer krav på  enhetlig informationsformat </a:t>
            </a:r>
            <a:endParaRPr lang="en-US" sz="2200" dirty="0"/>
          </a:p>
        </p:txBody>
      </p:sp>
      <p:sp>
        <p:nvSpPr>
          <p:cNvPr id="8"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31109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6</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765774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lnSpcReduction="10000"/>
          </a:bodyPr>
          <a:lstStyle/>
          <a:p>
            <a:pPr marL="0" indent="0">
              <a:buNone/>
            </a:pPr>
            <a:r>
              <a:rPr lang="en-US" sz="2200" dirty="0" smtClean="0"/>
              <a:t>a) Which new </a:t>
            </a:r>
            <a:r>
              <a:rPr lang="en-US" sz="2200" dirty="0"/>
              <a:t>artifacts will need to be controlled and </a:t>
            </a:r>
            <a:r>
              <a:rPr lang="en-US" sz="2200" dirty="0" smtClean="0"/>
              <a:t>traced and how does this affect CM?</a:t>
            </a:r>
          </a:p>
          <a:p>
            <a:pPr>
              <a:buFontTx/>
              <a:buChar char="-"/>
            </a:pPr>
            <a:r>
              <a:rPr lang="sv-SE" sz="2200" dirty="0" smtClean="0"/>
              <a:t>Customer demands </a:t>
            </a:r>
          </a:p>
          <a:p>
            <a:pPr>
              <a:buFontTx/>
              <a:buChar char="-"/>
            </a:pPr>
            <a:r>
              <a:rPr lang="sv-SE" sz="2200" dirty="0" smtClean="0"/>
              <a:t>Operational feedback (failure reporting)</a:t>
            </a:r>
          </a:p>
          <a:p>
            <a:pPr>
              <a:buFontTx/>
              <a:buChar char="-"/>
            </a:pPr>
            <a:r>
              <a:rPr lang="sv-SE" sz="2200" dirty="0" smtClean="0"/>
              <a:t>Pay for use</a:t>
            </a:r>
          </a:p>
          <a:p>
            <a:pPr>
              <a:buFontTx/>
              <a:buChar char="-"/>
            </a:pPr>
            <a:r>
              <a:rPr lang="sv-SE" sz="2200" dirty="0"/>
              <a:t>Service to adapt the information to different user groups needs on detailed level</a:t>
            </a:r>
            <a:endParaRPr lang="en-US" sz="2200" dirty="0"/>
          </a:p>
          <a:p>
            <a:pPr marL="0" indent="0">
              <a:buNone/>
            </a:pPr>
            <a:endParaRPr lang="sv-SE" sz="2200" dirty="0" smtClean="0"/>
          </a:p>
          <a:p>
            <a:pPr>
              <a:buFontTx/>
              <a:buChar char="-"/>
            </a:pPr>
            <a:r>
              <a:rPr lang="sv-SE" sz="2200" dirty="0" smtClean="0"/>
              <a:t>CM needs to predict changes earlier in customer demands and requirements </a:t>
            </a:r>
          </a:p>
          <a:p>
            <a:pPr>
              <a:buFontTx/>
              <a:buChar char="-"/>
            </a:pPr>
            <a:r>
              <a:rPr lang="sv-SE" sz="2200" dirty="0" smtClean="0"/>
              <a:t>Include more types of artifacts</a:t>
            </a:r>
          </a:p>
          <a:p>
            <a:pPr>
              <a:buFontTx/>
              <a:buChar char="-"/>
            </a:pP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4019668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a:t>b) Which new dependencies and relations will need to be established </a:t>
            </a:r>
            <a:r>
              <a:rPr lang="en-US" sz="2200" dirty="0" smtClean="0"/>
              <a:t>(</a:t>
            </a:r>
            <a:r>
              <a:rPr lang="en-US" sz="2200" dirty="0"/>
              <a:t>between system elements, information or </a:t>
            </a:r>
            <a:r>
              <a:rPr lang="en-US" sz="2200" dirty="0" smtClean="0"/>
              <a:t>organizational) and how does this affect CM?</a:t>
            </a:r>
          </a:p>
          <a:p>
            <a:pPr marL="0" lvl="0" indent="0">
              <a:buNone/>
            </a:pPr>
            <a:endParaRPr lang="en-US" sz="2200" dirty="0" smtClean="0"/>
          </a:p>
          <a:p>
            <a:pPr>
              <a:buFontTx/>
              <a:buChar char="-"/>
            </a:pPr>
            <a:r>
              <a:rPr lang="sv-SE" sz="2200" dirty="0" smtClean="0"/>
              <a:t>Information system all product data used in several tools and several organization.  CM needs to access the information in a standardized way</a:t>
            </a:r>
          </a:p>
          <a:p>
            <a:pPr>
              <a:buFontTx/>
              <a:buChar char="-"/>
            </a:pPr>
            <a:r>
              <a:rPr lang="sv-SE" sz="2200" dirty="0" smtClean="0"/>
              <a:t>Not only hierarchical structures,  but also cross function dependencies between them.</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1699198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457200" indent="-457200">
              <a:buAutoNum type="alphaLcParenR"/>
            </a:pPr>
            <a:r>
              <a:rPr lang="en-US" sz="2200" dirty="0" smtClean="0"/>
              <a:t>Which new </a:t>
            </a:r>
            <a:r>
              <a:rPr lang="en-US" sz="2200" dirty="0"/>
              <a:t>artifacts will need to be controlled and </a:t>
            </a:r>
            <a:r>
              <a:rPr lang="en-US" sz="2200" dirty="0" smtClean="0"/>
              <a:t>traced and how does this affect CM?</a:t>
            </a:r>
          </a:p>
          <a:p>
            <a:pPr marL="0" indent="0">
              <a:buNone/>
            </a:pPr>
            <a:endParaRPr lang="en-US" sz="2200" dirty="0" smtClean="0"/>
          </a:p>
          <a:p>
            <a:pPr>
              <a:buFontTx/>
              <a:buChar char="-"/>
            </a:pPr>
            <a:r>
              <a:rPr lang="sv-SE" sz="2200" dirty="0" smtClean="0"/>
              <a:t>Keep track of the installed base	</a:t>
            </a:r>
          </a:p>
          <a:p>
            <a:pPr>
              <a:buFontTx/>
              <a:buChar char="-"/>
            </a:pPr>
            <a:r>
              <a:rPr lang="sv-SE" sz="2200" dirty="0" smtClean="0"/>
              <a:t>Increased focus on individuals</a:t>
            </a:r>
          </a:p>
          <a:p>
            <a:pPr>
              <a:buFontTx/>
              <a:buChar char="-"/>
            </a:pPr>
            <a:r>
              <a:rPr lang="sv-SE" sz="2200" dirty="0" smtClean="0"/>
              <a:t> </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3688637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smtClean="0"/>
              <a:t>c</a:t>
            </a:r>
            <a:r>
              <a:rPr lang="en-US" sz="2200" dirty="0"/>
              <a:t>) Which processes and methods related to CM will have to be modified (or introduced</a:t>
            </a:r>
            <a:r>
              <a:rPr lang="en-US" sz="2200" dirty="0" smtClean="0"/>
              <a:t>)?</a:t>
            </a:r>
          </a:p>
          <a:p>
            <a:pPr>
              <a:buFontTx/>
              <a:buChar char="-"/>
            </a:pPr>
            <a:r>
              <a:rPr lang="sv-SE" sz="2200" dirty="0" smtClean="0"/>
              <a:t>Configurators  will enable end user product specification</a:t>
            </a:r>
            <a:br>
              <a:rPr lang="sv-SE" sz="2200" dirty="0" smtClean="0"/>
            </a:br>
            <a:r>
              <a:rPr lang="sv-SE" sz="2200" dirty="0" smtClean="0"/>
              <a:t>(automatic configurator tools to be used when order/buying products)</a:t>
            </a:r>
          </a:p>
          <a:p>
            <a:pPr>
              <a:buFontTx/>
              <a:buChar char="-"/>
            </a:pPr>
            <a:r>
              <a:rPr lang="sv-SE" sz="2200" dirty="0" smtClean="0"/>
              <a:t>Remote diagnostics and continous upgrading using individual identification</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7106630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a:ln>
            <a:noFill/>
          </a:ln>
        </p:spPr>
        <p:txBody>
          <a:bodyPr>
            <a:normAutofit/>
          </a:bodyPr>
          <a:lstStyle/>
          <a:p>
            <a:pPr marL="0" lvl="0" indent="0">
              <a:buNone/>
            </a:pPr>
            <a:r>
              <a:rPr lang="en-US" sz="2200" dirty="0" smtClean="0"/>
              <a:t>d) Which </a:t>
            </a:r>
            <a:r>
              <a:rPr lang="en-US" sz="2200" dirty="0"/>
              <a:t>new advantages do the enhanced IT capabilities in a networked society give Configuration Management?</a:t>
            </a:r>
          </a:p>
          <a:p>
            <a:pPr>
              <a:buFontTx/>
              <a:buChar char="-"/>
            </a:pPr>
            <a:r>
              <a:rPr lang="sv-SE" sz="2200" dirty="0" smtClean="0"/>
              <a:t>Access availability</a:t>
            </a:r>
          </a:p>
          <a:p>
            <a:pPr>
              <a:buFontTx/>
              <a:buChar char="-"/>
            </a:pPr>
            <a:r>
              <a:rPr lang="sv-SE" sz="2200" dirty="0" smtClean="0"/>
              <a:t>Using standardization for the tools delivering the service</a:t>
            </a:r>
          </a:p>
          <a:p>
            <a:pPr>
              <a:buFontTx/>
              <a:buChar char="-"/>
            </a:pPr>
            <a:r>
              <a:rPr lang="sv-SE" sz="2200" dirty="0" smtClean="0"/>
              <a:t>Then we can use the tools optimized for our business</a:t>
            </a:r>
          </a:p>
          <a:p>
            <a:pPr>
              <a:buFontTx/>
              <a:buChar char="-"/>
            </a:pPr>
            <a:r>
              <a:rPr lang="sv-SE" sz="2200" dirty="0" smtClean="0"/>
              <a:t>  </a:t>
            </a:r>
          </a:p>
          <a:p>
            <a:pPr>
              <a:buFontTx/>
              <a:buChar char="-"/>
            </a:pPr>
            <a:endParaRPr lang="sv-SE" sz="2200" dirty="0" smtClean="0"/>
          </a:p>
        </p:txBody>
      </p:sp>
      <p:sp>
        <p:nvSpPr>
          <p:cNvPr id="8"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4535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a:t>b) Which new dependencies and relations will need to be established </a:t>
            </a:r>
            <a:r>
              <a:rPr lang="en-US" sz="2200" dirty="0" smtClean="0"/>
              <a:t>(</a:t>
            </a:r>
            <a:r>
              <a:rPr lang="en-US" sz="2200" dirty="0"/>
              <a:t>between system elements, information or </a:t>
            </a:r>
            <a:r>
              <a:rPr lang="en-US" sz="2200" dirty="0" smtClean="0"/>
              <a:t>organizational) and how does this affect CM?</a:t>
            </a:r>
          </a:p>
          <a:p>
            <a:pPr marL="0" lvl="0" indent="0">
              <a:buNone/>
            </a:pPr>
            <a:endParaRPr lang="en-US" sz="2200" dirty="0" smtClean="0"/>
          </a:p>
          <a:p>
            <a:pPr>
              <a:buFontTx/>
              <a:buChar char="-"/>
            </a:pPr>
            <a:r>
              <a:rPr lang="sv-SE" sz="2200" dirty="0" smtClean="0"/>
              <a:t>Dependencies between development, service organisations and marketing</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1123419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smtClean="0"/>
              <a:t>c</a:t>
            </a:r>
            <a:r>
              <a:rPr lang="en-US" sz="2200" dirty="0"/>
              <a:t>) Which processes and methods related to CM will have to be modified (or introduced</a:t>
            </a:r>
            <a:r>
              <a:rPr lang="en-US" sz="2200" dirty="0" smtClean="0"/>
              <a:t>)?</a:t>
            </a:r>
          </a:p>
          <a:p>
            <a:pPr>
              <a:buFontTx/>
              <a:buChar char="-"/>
            </a:pPr>
            <a:endParaRPr lang="sv-SE" sz="2200" dirty="0" smtClean="0"/>
          </a:p>
          <a:p>
            <a:pPr>
              <a:buFontTx/>
              <a:buChar char="-"/>
            </a:pPr>
            <a:r>
              <a:rPr lang="sv-SE" sz="2200" dirty="0" smtClean="0"/>
              <a:t>New processes?</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1123419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a:ln>
            <a:noFill/>
          </a:ln>
        </p:spPr>
        <p:txBody>
          <a:bodyPr>
            <a:normAutofit/>
          </a:bodyPr>
          <a:lstStyle/>
          <a:p>
            <a:pPr marL="0" lvl="0" indent="0">
              <a:buNone/>
            </a:pPr>
            <a:r>
              <a:rPr lang="en-US" sz="2200" dirty="0" smtClean="0"/>
              <a:t>d) Which </a:t>
            </a:r>
            <a:r>
              <a:rPr lang="en-US" sz="2200" dirty="0"/>
              <a:t>new advantages do the enhanced IT capabilities in a networked society give Configuration </a:t>
            </a:r>
            <a:r>
              <a:rPr lang="en-US" sz="2200"/>
              <a:t>Management</a:t>
            </a:r>
            <a:r>
              <a:rPr lang="en-US" sz="2200" smtClean="0"/>
              <a:t>?</a:t>
            </a:r>
          </a:p>
          <a:p>
            <a:pPr marL="0" lvl="0" indent="0">
              <a:buNone/>
            </a:pPr>
            <a:endParaRPr lang="en-US" sz="2200" dirty="0"/>
          </a:p>
          <a:p>
            <a:pPr>
              <a:buFontTx/>
              <a:buChar char="-"/>
            </a:pPr>
            <a:r>
              <a:rPr lang="sv-SE" sz="2200" dirty="0" smtClean="0"/>
              <a:t>Självdiagnostik</a:t>
            </a:r>
            <a:endParaRPr lang="en-US" sz="2200" dirty="0"/>
          </a:p>
        </p:txBody>
      </p:sp>
      <p:sp>
        <p:nvSpPr>
          <p:cNvPr id="8"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3419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Group 2</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22180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indent="0">
              <a:buNone/>
            </a:pPr>
            <a:r>
              <a:rPr lang="en-US" sz="2200" dirty="0" smtClean="0"/>
              <a:t>a) Which new </a:t>
            </a:r>
            <a:r>
              <a:rPr lang="en-US" sz="2200" dirty="0"/>
              <a:t>artifacts will need to be controlled and </a:t>
            </a:r>
            <a:r>
              <a:rPr lang="en-US" sz="2200" dirty="0" smtClean="0"/>
              <a:t>traced and how does this affect CM?</a:t>
            </a:r>
          </a:p>
          <a:p>
            <a:pPr>
              <a:buFontTx/>
              <a:buChar char="-"/>
            </a:pPr>
            <a:r>
              <a:rPr lang="sv-SE" sz="2200" dirty="0" smtClean="0"/>
              <a:t>Many more artifacts than yesterday (e.g. ”50 billions connections”),  all levels of of the OSI-model and not only traditional products,</a:t>
            </a:r>
          </a:p>
          <a:p>
            <a:pPr>
              <a:buFontTx/>
              <a:buChar char="-"/>
            </a:pPr>
            <a:r>
              <a:rPr lang="sv-SE" sz="2200" dirty="0" smtClean="0"/>
              <a:t>How to be able to access this this information </a:t>
            </a:r>
            <a:r>
              <a:rPr lang="sv-SE" sz="2200" smtClean="0"/>
              <a:t>(security, safty, privacy),.  </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3568611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229600" cy="3921299"/>
          </a:xfrm>
        </p:spPr>
        <p:txBody>
          <a:bodyPr>
            <a:normAutofit/>
          </a:bodyPr>
          <a:lstStyle/>
          <a:p>
            <a:pPr marL="0" lvl="0" indent="0">
              <a:buNone/>
            </a:pPr>
            <a:r>
              <a:rPr lang="en-US" sz="2200" dirty="0"/>
              <a:t>b) Which new dependencies and relations will need to be established </a:t>
            </a:r>
            <a:r>
              <a:rPr lang="en-US" sz="2200" dirty="0" smtClean="0"/>
              <a:t>(</a:t>
            </a:r>
            <a:r>
              <a:rPr lang="en-US" sz="2200" dirty="0"/>
              <a:t>between system elements, information or </a:t>
            </a:r>
            <a:r>
              <a:rPr lang="en-US" sz="2200" dirty="0" smtClean="0"/>
              <a:t>organizational) and how does this affect CM?</a:t>
            </a:r>
          </a:p>
          <a:p>
            <a:pPr marL="0" lvl="0" indent="0">
              <a:buNone/>
            </a:pPr>
            <a:endParaRPr lang="en-US" sz="2200" dirty="0" smtClean="0"/>
          </a:p>
          <a:p>
            <a:pPr>
              <a:buFontTx/>
              <a:buChar char="-"/>
            </a:pPr>
            <a:r>
              <a:rPr lang="sv-SE" sz="2200" dirty="0" smtClean="0"/>
              <a:t>In which content do we contribute in,  who should be able to talk to whom, to be connect to and share information with</a:t>
            </a:r>
          </a:p>
          <a:p>
            <a:pPr>
              <a:buFontTx/>
              <a:buChar char="-"/>
            </a:pPr>
            <a:r>
              <a:rPr lang="sv-SE" sz="2200" dirty="0" smtClean="0"/>
              <a:t>CM to assure that this to be able (based on decisions)</a:t>
            </a:r>
          </a:p>
          <a:p>
            <a:pPr>
              <a:buFontTx/>
              <a:buChar char="-"/>
            </a:pPr>
            <a:r>
              <a:rPr lang="sv-SE" sz="2200" dirty="0" smtClean="0"/>
              <a:t>CM to be a coordination point for the structures for test, safty and documentation</a:t>
            </a:r>
            <a:endParaRPr lang="en-US" sz="22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061889" cy="17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3"/>
          <p:cNvSpPr txBox="1">
            <a:spLocks/>
          </p:cNvSpPr>
          <p:nvPr/>
        </p:nvSpPr>
        <p:spPr>
          <a:xfrm>
            <a:off x="457200" y="620688"/>
            <a:ext cx="8229600" cy="1359024"/>
          </a:xfrm>
          <a:prstGeom prst="rect">
            <a:avLst/>
          </a:prstGeom>
          <a:ln w="3175">
            <a:solidFill>
              <a:schemeClr val="bg1">
                <a:lumMod val="50000"/>
              </a:schemeClr>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tx1">
                    <a:lumMod val="65000"/>
                    <a:lumOff val="35000"/>
                  </a:schemeClr>
                </a:solidFill>
              </a:rPr>
              <a:t>CM Challenges in a networked society</a:t>
            </a:r>
            <a:br>
              <a:rPr lang="en-US" b="1" dirty="0" smtClean="0">
                <a:solidFill>
                  <a:schemeClr val="tx1">
                    <a:lumMod val="65000"/>
                    <a:lumOff val="35000"/>
                  </a:schemeClr>
                </a:solidFill>
              </a:rPr>
            </a:br>
            <a:r>
              <a:rPr lang="en-US" sz="2400" i="1" dirty="0" smtClean="0">
                <a:solidFill>
                  <a:schemeClr val="tx1">
                    <a:lumMod val="65000"/>
                    <a:lumOff val="35000"/>
                  </a:schemeClr>
                </a:solidFill>
              </a:rPr>
              <a:t>How will the networked society affect Configuration Management for the systems/products your organisation develops or maintains?</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3293079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1222</Words>
  <Application>Microsoft Office PowerPoint</Application>
  <PresentationFormat>On-screen Show (4:3)</PresentationFormat>
  <Paragraphs>162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CM Challenges in a networked society How will the networked society affect Configuration Management for the systems/products your organisation develops or maintains?</vt:lpstr>
      <vt:lpstr>Group 1</vt:lpstr>
      <vt:lpstr>PowerPoint Presentation</vt:lpstr>
      <vt:lpstr>PowerPoint Presentation</vt:lpstr>
      <vt:lpstr>PowerPoint Presentation</vt:lpstr>
      <vt:lpstr>PowerPoint Presentation</vt:lpstr>
      <vt:lpstr>Group 2</vt:lpstr>
      <vt:lpstr>PowerPoint Presentation</vt:lpstr>
      <vt:lpstr>PowerPoint Presentation</vt:lpstr>
      <vt:lpstr>PowerPoint Presentation</vt:lpstr>
      <vt:lpstr>PowerPoint Presentation</vt:lpstr>
      <vt:lpstr>Group 3</vt:lpstr>
      <vt:lpstr>a)</vt:lpstr>
      <vt:lpstr>b)</vt:lpstr>
      <vt:lpstr>c)</vt:lpstr>
      <vt:lpstr>d)</vt:lpstr>
      <vt:lpstr>Group 4</vt:lpstr>
      <vt:lpstr>PowerPoint Presentation</vt:lpstr>
      <vt:lpstr>PowerPoint Presentation</vt:lpstr>
      <vt:lpstr>PowerPoint Presentation</vt:lpstr>
      <vt:lpstr>PowerPoint Presentation</vt:lpstr>
      <vt:lpstr>Group 5</vt:lpstr>
      <vt:lpstr>PowerPoint Presentation</vt:lpstr>
      <vt:lpstr>PowerPoint Presentation</vt:lpstr>
      <vt:lpstr>PowerPoint Presentation</vt:lpstr>
      <vt:lpstr>PowerPoint Presentation</vt:lpstr>
      <vt:lpstr>Group 6</vt:lpstr>
      <vt:lpstr>PowerPoint Presentation</vt:lpstr>
      <vt:lpstr>PowerPoint Presentation</vt:lpstr>
      <vt:lpstr>PowerPoint Presentation</vt:lpstr>
      <vt:lpstr>PowerPoint Presentation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Maria Bergström Sillén</dc:creator>
  <cp:lastModifiedBy>Tobias Ljungkvist</cp:lastModifiedBy>
  <cp:revision>20</cp:revision>
  <dcterms:created xsi:type="dcterms:W3CDTF">2015-10-16T10:44:55Z</dcterms:created>
  <dcterms:modified xsi:type="dcterms:W3CDTF">2015-12-03T08:39:22Z</dcterms:modified>
</cp:coreProperties>
</file>